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6"/>
  </p:notesMasterIdLst>
  <p:sldIdLst>
    <p:sldId id="256" r:id="rId2"/>
    <p:sldId id="391" r:id="rId3"/>
    <p:sldId id="301" r:id="rId4"/>
    <p:sldId id="302" r:id="rId5"/>
    <p:sldId id="286" r:id="rId6"/>
    <p:sldId id="288" r:id="rId7"/>
    <p:sldId id="294" r:id="rId8"/>
    <p:sldId id="387" r:id="rId9"/>
    <p:sldId id="388" r:id="rId10"/>
    <p:sldId id="392" r:id="rId11"/>
    <p:sldId id="260" r:id="rId12"/>
    <p:sldId id="304" r:id="rId13"/>
    <p:sldId id="275" r:id="rId14"/>
    <p:sldId id="263" r:id="rId15"/>
    <p:sldId id="373" r:id="rId16"/>
    <p:sldId id="305" r:id="rId17"/>
    <p:sldId id="381" r:id="rId18"/>
    <p:sldId id="382" r:id="rId19"/>
    <p:sldId id="343" r:id="rId20"/>
    <p:sldId id="344" r:id="rId21"/>
    <p:sldId id="345" r:id="rId22"/>
    <p:sldId id="346" r:id="rId23"/>
    <p:sldId id="347" r:id="rId24"/>
    <p:sldId id="348" r:id="rId25"/>
    <p:sldId id="350" r:id="rId26"/>
    <p:sldId id="351" r:id="rId27"/>
    <p:sldId id="349" r:id="rId28"/>
    <p:sldId id="353" r:id="rId29"/>
    <p:sldId id="385" r:id="rId30"/>
    <p:sldId id="384" r:id="rId31"/>
    <p:sldId id="257" r:id="rId32"/>
    <p:sldId id="291" r:id="rId33"/>
    <p:sldId id="295" r:id="rId34"/>
    <p:sldId id="296" r:id="rId35"/>
    <p:sldId id="297" r:id="rId36"/>
    <p:sldId id="298" r:id="rId37"/>
    <p:sldId id="390" r:id="rId38"/>
    <p:sldId id="299" r:id="rId39"/>
    <p:sldId id="261" r:id="rId40"/>
    <p:sldId id="289" r:id="rId41"/>
    <p:sldId id="259" r:id="rId42"/>
    <p:sldId id="262" r:id="rId43"/>
    <p:sldId id="274" r:id="rId44"/>
    <p:sldId id="264" r:id="rId45"/>
    <p:sldId id="265" r:id="rId46"/>
    <p:sldId id="266" r:id="rId47"/>
    <p:sldId id="267" r:id="rId48"/>
    <p:sldId id="268" r:id="rId49"/>
    <p:sldId id="269" r:id="rId50"/>
    <p:sldId id="270" r:id="rId51"/>
    <p:sldId id="271" r:id="rId52"/>
    <p:sldId id="272" r:id="rId53"/>
    <p:sldId id="292" r:id="rId54"/>
    <p:sldId id="39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9" autoAdjust="0"/>
    <p:restoredTop sz="94605"/>
  </p:normalViewPr>
  <p:slideViewPr>
    <p:cSldViewPr snapToGrid="0" snapToObjects="1">
      <p:cViewPr varScale="1">
        <p:scale>
          <a:sx n="128" d="100"/>
          <a:sy n="128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12514-A6EB-4448-86A2-AF55AB1DE696}" type="datetimeFigureOut">
              <a:rPr lang="en-US" smtClean="0"/>
              <a:t>4/1/24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76606D-6FC7-472C-8F5D-614CEAE761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925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4034E-8042-4CB8-B3CF-2D7549FA0AA6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556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0C319-8DD3-5544-959F-7DBCF1270571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51CA-A6B6-DB47-810B-45BACBE51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56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0C319-8DD3-5544-959F-7DBCF1270571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51CA-A6B6-DB47-810B-45BACBE51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11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0C319-8DD3-5544-959F-7DBCF1270571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51CA-A6B6-DB47-810B-45BACBE51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33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0C319-8DD3-5544-959F-7DBCF1270571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51CA-A6B6-DB47-810B-45BACBE51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26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0C319-8DD3-5544-959F-7DBCF1270571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51CA-A6B6-DB47-810B-45BACBE51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54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0C319-8DD3-5544-959F-7DBCF1270571}" type="datetimeFigureOut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51CA-A6B6-DB47-810B-45BACBE51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94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0C319-8DD3-5544-959F-7DBCF1270571}" type="datetimeFigureOut">
              <a:rPr lang="en-US" smtClean="0"/>
              <a:t>4/1/24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51CA-A6B6-DB47-810B-45BACBE51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31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0C319-8DD3-5544-959F-7DBCF1270571}" type="datetimeFigureOut">
              <a:rPr lang="en-US" smtClean="0"/>
              <a:t>4/1/24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51CA-A6B6-DB47-810B-45BACBE51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25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0C319-8DD3-5544-959F-7DBCF1270571}" type="datetimeFigureOut">
              <a:rPr lang="en-US" smtClean="0"/>
              <a:t>4/1/24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51CA-A6B6-DB47-810B-45BACBE51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68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0C319-8DD3-5544-959F-7DBCF1270571}" type="datetimeFigureOut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51CA-A6B6-DB47-810B-45BACBE51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56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0C319-8DD3-5544-959F-7DBCF1270571}" type="datetimeFigureOut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851CA-A6B6-DB47-810B-45BACBE51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68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0C319-8DD3-5544-959F-7DBCF1270571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851CA-A6B6-DB47-810B-45BACBE51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40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mailto:nrukt00@vt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62.png"/><Relationship Id="rId3" Type="http://schemas.openxmlformats.org/officeDocument/2006/relationships/image" Target="../media/image10.png"/><Relationship Id="rId7" Type="http://schemas.openxmlformats.org/officeDocument/2006/relationships/image" Target="../media/image200.png"/><Relationship Id="rId12" Type="http://schemas.openxmlformats.org/officeDocument/2006/relationships/image" Target="../media/image2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5" Type="http://schemas.openxmlformats.org/officeDocument/2006/relationships/image" Target="../media/image120.png"/><Relationship Id="rId10" Type="http://schemas.openxmlformats.org/officeDocument/2006/relationships/image" Target="../media/image230.png"/><Relationship Id="rId4" Type="http://schemas.openxmlformats.org/officeDocument/2006/relationships/image" Target="../media/image111.png"/><Relationship Id="rId9" Type="http://schemas.openxmlformats.org/officeDocument/2006/relationships/image" Target="../media/image2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62.png"/><Relationship Id="rId3" Type="http://schemas.openxmlformats.org/officeDocument/2006/relationships/image" Target="../media/image10.png"/><Relationship Id="rId7" Type="http://schemas.openxmlformats.org/officeDocument/2006/relationships/image" Target="../media/image200.png"/><Relationship Id="rId12" Type="http://schemas.openxmlformats.org/officeDocument/2006/relationships/image" Target="../media/image2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5" Type="http://schemas.openxmlformats.org/officeDocument/2006/relationships/image" Target="../media/image120.png"/><Relationship Id="rId10" Type="http://schemas.openxmlformats.org/officeDocument/2006/relationships/image" Target="../media/image230.png"/><Relationship Id="rId4" Type="http://schemas.openxmlformats.org/officeDocument/2006/relationships/image" Target="../media/image111.png"/><Relationship Id="rId9" Type="http://schemas.openxmlformats.org/officeDocument/2006/relationships/image" Target="../media/image22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62.png"/><Relationship Id="rId3" Type="http://schemas.openxmlformats.org/officeDocument/2006/relationships/image" Target="../media/image10.png"/><Relationship Id="rId7" Type="http://schemas.openxmlformats.org/officeDocument/2006/relationships/image" Target="../media/image200.png"/><Relationship Id="rId12" Type="http://schemas.openxmlformats.org/officeDocument/2006/relationships/image" Target="../media/image2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5" Type="http://schemas.openxmlformats.org/officeDocument/2006/relationships/image" Target="../media/image120.png"/><Relationship Id="rId10" Type="http://schemas.openxmlformats.org/officeDocument/2006/relationships/image" Target="../media/image230.png"/><Relationship Id="rId4" Type="http://schemas.openxmlformats.org/officeDocument/2006/relationships/image" Target="../media/image111.png"/><Relationship Id="rId9" Type="http://schemas.openxmlformats.org/officeDocument/2006/relationships/image" Target="../media/image220.png"/><Relationship Id="rId14" Type="http://schemas.openxmlformats.org/officeDocument/2006/relationships/hyperlink" Target="http://bit.ly/aims_spatial_models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62.png"/><Relationship Id="rId3" Type="http://schemas.openxmlformats.org/officeDocument/2006/relationships/image" Target="../media/image10.png"/><Relationship Id="rId7" Type="http://schemas.openxmlformats.org/officeDocument/2006/relationships/image" Target="../media/image200.png"/><Relationship Id="rId12" Type="http://schemas.openxmlformats.org/officeDocument/2006/relationships/image" Target="../media/image2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5" Type="http://schemas.openxmlformats.org/officeDocument/2006/relationships/image" Target="../media/image120.png"/><Relationship Id="rId10" Type="http://schemas.openxmlformats.org/officeDocument/2006/relationships/image" Target="../media/image230.png"/><Relationship Id="rId4" Type="http://schemas.openxmlformats.org/officeDocument/2006/relationships/image" Target="../media/image111.png"/><Relationship Id="rId9" Type="http://schemas.openxmlformats.org/officeDocument/2006/relationships/image" Target="../media/image2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370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.png"/><Relationship Id="rId4" Type="http://schemas.openxmlformats.org/officeDocument/2006/relationships/image" Target="../media/image340.png"/><Relationship Id="rId9" Type="http://schemas.openxmlformats.org/officeDocument/2006/relationships/image" Target="../media/image39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31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5775E-2C1D-A144-8BC2-66A9C2AFCC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Spatial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49F0E-1D2F-AC46-A9EF-3ACBAB0924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AIMS April 1</a:t>
            </a:r>
          </a:p>
        </p:txBody>
      </p:sp>
    </p:spTree>
    <p:extLst>
      <p:ext uri="{BB962C8B-B14F-4D97-AF65-F5344CB8AC3E}">
        <p14:creationId xmlns:p14="http://schemas.microsoft.com/office/powerpoint/2010/main" val="3029055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1736A-D619-CFA5-51B3-2622AA107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Rough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9845A-6F70-B492-71DE-A256E0A9D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Day 1: Introduction to spatial modeling</a:t>
            </a:r>
          </a:p>
          <a:p>
            <a:pPr lvl="1"/>
            <a:r>
              <a:rPr lang="en-US" dirty="0"/>
              <a:t>Worksheet exploring a metapopulation model</a:t>
            </a:r>
          </a:p>
          <a:p>
            <a:r>
              <a:rPr lang="en-US" dirty="0"/>
              <a:t>Day 2: Intro continued, and data sources</a:t>
            </a:r>
          </a:p>
          <a:p>
            <a:pPr lvl="1"/>
            <a:r>
              <a:rPr lang="en-US" dirty="0"/>
              <a:t>Worksheet 2: Using Virginia data</a:t>
            </a:r>
          </a:p>
          <a:p>
            <a:r>
              <a:rPr lang="en-US" dirty="0"/>
              <a:t>Day 3: Other analyses we can perform (source/sink dynamics, network analysis)</a:t>
            </a:r>
          </a:p>
          <a:p>
            <a:pPr lvl="1"/>
            <a:r>
              <a:rPr lang="en-US" dirty="0"/>
              <a:t>Worksheet 3: Network analysis</a:t>
            </a:r>
          </a:p>
          <a:p>
            <a:r>
              <a:rPr lang="en-US" dirty="0"/>
              <a:t>Day 4: Network analysis</a:t>
            </a:r>
          </a:p>
          <a:p>
            <a:pPr lvl="1"/>
            <a:r>
              <a:rPr lang="en-US" dirty="0"/>
              <a:t>Wrap up worksheets</a:t>
            </a:r>
          </a:p>
          <a:p>
            <a:r>
              <a:rPr lang="en-US" dirty="0"/>
              <a:t>Day 5: Public health applications &amp; review of key concepts</a:t>
            </a:r>
          </a:p>
          <a:p>
            <a:pPr lvl="1"/>
            <a:r>
              <a:rPr lang="en-US" dirty="0"/>
              <a:t>Discussion on paper readings</a:t>
            </a:r>
          </a:p>
        </p:txBody>
      </p:sp>
    </p:spTree>
    <p:extLst>
      <p:ext uri="{BB962C8B-B14F-4D97-AF65-F5344CB8AC3E}">
        <p14:creationId xmlns:p14="http://schemas.microsoft.com/office/powerpoint/2010/main" val="950587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Death | Definition, Cause, Symptoms, Effects, Death Toll, &amp;amp; Facts |  Britannica">
            <a:extLst>
              <a:ext uri="{FF2B5EF4-FFF2-40B4-BE49-F238E27FC236}">
                <a16:creationId xmlns:a16="http://schemas.microsoft.com/office/drawing/2014/main" id="{851EBE5D-3603-CB49-B7D3-140665926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75" y="0"/>
            <a:ext cx="9394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Google Shape;136;p4" descr="http://www.iayork.com/Images/2009/11-14-09/1918Diffus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32010" y="8433171"/>
            <a:ext cx="7719980" cy="48768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313"/>
              </a:srgbClr>
            </a:outerShdw>
          </a:effectLst>
        </p:spPr>
      </p:pic>
      <p:pic>
        <p:nvPicPr>
          <p:cNvPr id="1028" name="Picture 4" descr="Global Trajectories of the Spanish Flu">
            <a:extLst>
              <a:ext uri="{FF2B5EF4-FFF2-40B4-BE49-F238E27FC236}">
                <a16:creationId xmlns:a16="http://schemas.microsoft.com/office/drawing/2014/main" id="{24EBBBA2-74E0-D445-9081-6BD79659F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663"/>
            <a:ext cx="12192000" cy="641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read of COVID-19 globally. ">
            <a:extLst>
              <a:ext uri="{FF2B5EF4-FFF2-40B4-BE49-F238E27FC236}">
                <a16:creationId xmlns:a16="http://schemas.microsoft.com/office/drawing/2014/main" id="{66C7D8E3-9C13-EA44-BC7A-8046E68B5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520700"/>
            <a:ext cx="8128000" cy="581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Global air network: 1933</a:t>
            </a:r>
            <a:endParaRPr/>
          </a:p>
        </p:txBody>
      </p:sp>
      <p:pic>
        <p:nvPicPr>
          <p:cNvPr id="191" name="Google Shape;19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509717"/>
            <a:ext cx="10467975" cy="4575462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411"/>
              </a:srgbClr>
            </a:outerShdw>
          </a:effectLst>
        </p:spPr>
      </p:pic>
      <p:sp>
        <p:nvSpPr>
          <p:cNvPr id="192" name="Google Shape;192;p12"/>
          <p:cNvSpPr txBox="1"/>
          <p:nvPr/>
        </p:nvSpPr>
        <p:spPr>
          <a:xfrm>
            <a:off x="77593" y="6400112"/>
            <a:ext cx="4190030" cy="369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Tatem (2014) Int Health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Global air network: Today</a:t>
            </a:r>
            <a:endParaRPr/>
          </a:p>
        </p:txBody>
      </p:sp>
      <p:sp>
        <p:nvSpPr>
          <p:cNvPr id="198" name="Google Shape;198;p13"/>
          <p:cNvSpPr txBox="1"/>
          <p:nvPr/>
        </p:nvSpPr>
        <p:spPr>
          <a:xfrm>
            <a:off x="77593" y="6400112"/>
            <a:ext cx="4190030" cy="369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Tatem (2014) Int Health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199" y="1509716"/>
            <a:ext cx="10467975" cy="4575463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411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Host movement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14356"/>
            <a:ext cx="10217727" cy="2175669"/>
          </a:xfrm>
        </p:spPr>
        <p:txBody>
          <a:bodyPr>
            <a:normAutofit lnSpcReduction="10000"/>
          </a:bodyPr>
          <a:lstStyle/>
          <a:p>
            <a:r>
              <a:rPr lang="en-GB" dirty="0"/>
              <a:t>Host movement is fundamental driver of disease spread/emergence</a:t>
            </a:r>
          </a:p>
          <a:p>
            <a:pPr lvl="1"/>
            <a:r>
              <a:rPr lang="en-GB" b="1" dirty="0"/>
              <a:t>Individual differences</a:t>
            </a:r>
          </a:p>
          <a:p>
            <a:pPr lvl="2"/>
            <a:r>
              <a:rPr lang="en-GB" dirty="0"/>
              <a:t>If someone travels more, more contacts</a:t>
            </a:r>
          </a:p>
          <a:p>
            <a:pPr lvl="1"/>
            <a:r>
              <a:rPr lang="en-GB" b="1" dirty="0"/>
              <a:t>Spatial differences</a:t>
            </a:r>
          </a:p>
          <a:p>
            <a:pPr lvl="2"/>
            <a:r>
              <a:rPr lang="en-GB" dirty="0"/>
              <a:t>Some places host large gatherings</a:t>
            </a:r>
          </a:p>
        </p:txBody>
      </p:sp>
      <p:pic>
        <p:nvPicPr>
          <p:cNvPr id="5122" name="Picture 2" descr="https://journals.plos.org/plosone/article/figure/image?size=large&amp;id=info:doi/10.1371/journal.pone.0016591.g00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63"/>
          <a:stretch/>
        </p:blipFill>
        <p:spPr bwMode="auto">
          <a:xfrm>
            <a:off x="2255314" y="1377626"/>
            <a:ext cx="7681371" cy="293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5999" y="637309"/>
            <a:ext cx="1818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Bajardi</a:t>
            </a:r>
            <a:r>
              <a:rPr lang="en-GB" dirty="0"/>
              <a:t> et al 2011</a:t>
            </a:r>
          </a:p>
        </p:txBody>
      </p:sp>
    </p:spTree>
    <p:extLst>
      <p:ext uri="{BB962C8B-B14F-4D97-AF65-F5344CB8AC3E}">
        <p14:creationId xmlns:p14="http://schemas.microsoft.com/office/powerpoint/2010/main" val="1375275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Variance in human mobility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15465" cy="4351338"/>
          </a:xfrm>
        </p:spPr>
        <p:txBody>
          <a:bodyPr/>
          <a:lstStyle/>
          <a:p>
            <a:r>
              <a:rPr lang="en-GB" dirty="0"/>
              <a:t>Humans move for many reasons, across scales</a:t>
            </a:r>
          </a:p>
          <a:p>
            <a:pPr lvl="1"/>
            <a:r>
              <a:rPr lang="en-GB" dirty="0"/>
              <a:t>Work</a:t>
            </a:r>
          </a:p>
          <a:p>
            <a:pPr lvl="1"/>
            <a:r>
              <a:rPr lang="en-GB" dirty="0"/>
              <a:t>Leisure</a:t>
            </a:r>
          </a:p>
          <a:p>
            <a:pPr lvl="1"/>
            <a:r>
              <a:rPr lang="en-GB" dirty="0"/>
              <a:t>School</a:t>
            </a:r>
          </a:p>
          <a:p>
            <a:pPr lvl="1"/>
            <a:r>
              <a:rPr lang="en-GB" dirty="0"/>
              <a:t>Resources (healthcare, food, </a:t>
            </a:r>
            <a:r>
              <a:rPr lang="en-GB" dirty="0" err="1"/>
              <a:t>etc</a:t>
            </a:r>
            <a:r>
              <a:rPr lang="en-GB" dirty="0"/>
              <a:t>)</a:t>
            </a:r>
          </a:p>
          <a:p>
            <a:r>
              <a:rPr lang="en-GB" dirty="0"/>
              <a:t>These types of movements manifest in different ways</a:t>
            </a:r>
          </a:p>
          <a:p>
            <a:pPr lvl="1"/>
            <a:r>
              <a:rPr lang="en-GB" dirty="0"/>
              <a:t>Long distance, infrequent holiday movement</a:t>
            </a:r>
          </a:p>
        </p:txBody>
      </p:sp>
      <p:pic>
        <p:nvPicPr>
          <p:cNvPr id="4" name="Picture 2" descr="http://journals.plos.org/plosntds/article/figure/image?size=large&amp;id=10.1371/journal.pntd.0000481.g0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648" y="1527445"/>
            <a:ext cx="5739396" cy="447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62638" y="6091238"/>
            <a:ext cx="6542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Stoddard et al 2009. The Role of Human Movement in the Transmission of Vector-Borne Pathogens. PLOS NTDs</a:t>
            </a:r>
          </a:p>
        </p:txBody>
      </p:sp>
    </p:spTree>
    <p:extLst>
      <p:ext uri="{BB962C8B-B14F-4D97-AF65-F5344CB8AC3E}">
        <p14:creationId xmlns:p14="http://schemas.microsoft.com/office/powerpoint/2010/main" val="269942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Mobility patterns are important across scales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51" y="1925044"/>
            <a:ext cx="6948199" cy="301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368" y="1521069"/>
            <a:ext cx="3511571" cy="382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33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Mobility affects exposure to infectious disease, and in other settings: Incidence rates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374" y="1960110"/>
            <a:ext cx="5453743" cy="4253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264" y="3419716"/>
            <a:ext cx="1249136" cy="1249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150" y="3430843"/>
            <a:ext cx="1249136" cy="12491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465" y="2645228"/>
            <a:ext cx="3610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Adverse air-pollution related effects:</a:t>
            </a:r>
          </a:p>
          <a:p>
            <a:pPr algn="ctr"/>
            <a:r>
              <a:rPr lang="en-GB" dirty="0"/>
              <a:t>30 per 1000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57230" y="2784512"/>
            <a:ext cx="3610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Adverse air-pollution related effects:</a:t>
            </a:r>
          </a:p>
          <a:p>
            <a:pPr algn="ctr"/>
            <a:r>
              <a:rPr lang="en-GB" dirty="0"/>
              <a:t>5 per 1000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211294" y="6054282"/>
                <a:ext cx="5769411" cy="856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𝑝𝑒𝑜𝑝𝑙𝑒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𝑖𝑛𝑓𝑒𝑐𝑡𝑒𝑑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𝑙𝑜𝑐𝑎𝑡𝑖𝑜𝑛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𝑃𝑜𝑝𝑢𝑙𝑎𝑡𝑖𝑜𝑛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294" y="6054282"/>
                <a:ext cx="5769411" cy="856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803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Mobility affects exposure to infectious disease, and in other settings: Incidence rates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943" y="1917732"/>
            <a:ext cx="5453743" cy="4253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264" y="3419716"/>
            <a:ext cx="1249136" cy="1249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150" y="3430843"/>
            <a:ext cx="1249136" cy="12491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1499" y="2645228"/>
            <a:ext cx="3610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Adverse air-pollution related effects:</a:t>
            </a:r>
          </a:p>
          <a:p>
            <a:r>
              <a:rPr lang="en-GB" dirty="0"/>
              <a:t>30 per 1000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20841" y="2773385"/>
            <a:ext cx="3610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Adverse air-pollution related effects:</a:t>
            </a:r>
          </a:p>
          <a:p>
            <a:r>
              <a:rPr lang="en-GB" dirty="0"/>
              <a:t>5 per 1000</a:t>
            </a:r>
          </a:p>
        </p:txBody>
      </p:sp>
      <p:sp>
        <p:nvSpPr>
          <p:cNvPr id="3" name="Curved Left Arrow 2"/>
          <p:cNvSpPr/>
          <p:nvPr/>
        </p:nvSpPr>
        <p:spPr>
          <a:xfrm>
            <a:off x="2661557" y="3722914"/>
            <a:ext cx="3853543" cy="669472"/>
          </a:xfrm>
          <a:prstGeom prst="curved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Curved Left Arrow 10"/>
          <p:cNvSpPr/>
          <p:nvPr/>
        </p:nvSpPr>
        <p:spPr>
          <a:xfrm rot="10800000">
            <a:off x="8033657" y="3722913"/>
            <a:ext cx="1929493" cy="601677"/>
          </a:xfrm>
          <a:prstGeom prst="curved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809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Mobility affects malaria transmission further afield</a:t>
            </a:r>
          </a:p>
        </p:txBody>
      </p:sp>
      <p:pic>
        <p:nvPicPr>
          <p:cNvPr id="4" name="Picture 6" descr="http://images.clipartpanda.com/forest-clip-art-jixLyK9i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88" y="2480118"/>
            <a:ext cx="3779295" cy="285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conversationswithdonmachingaandotherbeings.files.wordpress.com/2013/04/mosquito-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661" y="4683209"/>
            <a:ext cx="516791" cy="37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conversationswithdonmachingaandotherbeings.files.wordpress.com/2013/04/mosquito-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5" y="4757545"/>
            <a:ext cx="516791" cy="37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conversationswithdonmachingaandotherbeings.files.wordpress.com/2013/04/mosquito-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01" y="4943240"/>
            <a:ext cx="516791" cy="37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images.clipartpanda.com/clipart-house-dTrzbyLT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622" y="3536121"/>
            <a:ext cx="498875" cy="51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095" y="3190302"/>
            <a:ext cx="859113" cy="1281133"/>
          </a:xfrm>
          <a:prstGeom prst="rect">
            <a:avLst/>
          </a:prstGeom>
        </p:spPr>
      </p:pic>
      <p:pic>
        <p:nvPicPr>
          <p:cNvPr id="10" name="Picture 8" descr="http://conversationswithdonmachingaandotherbeings.files.wordpress.com/2013/04/mosquito-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932" y="3294082"/>
            <a:ext cx="466356" cy="33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images.clipartpanda.com/clipart-house-dTrzbyLT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161" y="4031491"/>
            <a:ext cx="498875" cy="51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047" y="3847803"/>
            <a:ext cx="859113" cy="1281133"/>
          </a:xfrm>
          <a:prstGeom prst="rect">
            <a:avLst/>
          </a:prstGeom>
        </p:spPr>
      </p:pic>
      <p:pic>
        <p:nvPicPr>
          <p:cNvPr id="13" name="Picture 6" descr="http://images.clipartpanda.com/clipart-house-dTrzbyLT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210" y="4402896"/>
            <a:ext cx="552827" cy="5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44788" y="1821105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Malaria hotspot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10157" y="2630257"/>
            <a:ext cx="3963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Populated areas near hotspot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15173" y="2379970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Distant urban areas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88580" y="5866030"/>
            <a:ext cx="7842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Let’s try to codify how malaria moves with humans…</a:t>
            </a:r>
          </a:p>
        </p:txBody>
      </p:sp>
    </p:spTree>
    <p:extLst>
      <p:ext uri="{BB962C8B-B14F-4D97-AF65-F5344CB8AC3E}">
        <p14:creationId xmlns:p14="http://schemas.microsoft.com/office/powerpoint/2010/main" val="605949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88242" cy="4351338"/>
          </a:xfrm>
        </p:spPr>
        <p:txBody>
          <a:bodyPr>
            <a:normAutofit/>
          </a:bodyPr>
          <a:lstStyle/>
          <a:p>
            <a:r>
              <a:rPr lang="en-GB" dirty="0"/>
              <a:t>Dr Nick W </a:t>
            </a:r>
            <a:r>
              <a:rPr lang="en-GB" dirty="0" err="1"/>
              <a:t>Ruktanonchai</a:t>
            </a:r>
            <a:endParaRPr lang="en-GB" dirty="0"/>
          </a:p>
          <a:p>
            <a:r>
              <a:rPr lang="en-GB" dirty="0"/>
              <a:t>Population Health Sciences; College of Vet Med</a:t>
            </a:r>
          </a:p>
          <a:p>
            <a:r>
              <a:rPr lang="en-GB" dirty="0"/>
              <a:t>Virginia Tech</a:t>
            </a:r>
          </a:p>
          <a:p>
            <a:r>
              <a:rPr lang="en-GB" dirty="0">
                <a:hlinkClick r:id="rId2"/>
              </a:rPr>
              <a:t>nrukt00@vt.edu</a:t>
            </a:r>
            <a:endParaRPr lang="en-GB" dirty="0"/>
          </a:p>
          <a:p>
            <a:r>
              <a:rPr lang="en-GB" dirty="0"/>
              <a:t>Human mobility &amp; infectious disease</a:t>
            </a:r>
          </a:p>
          <a:p>
            <a:pPr lvl="1"/>
            <a:r>
              <a:rPr lang="en-GB" dirty="0"/>
              <a:t>How does travel affect where/when infectious diseases spread?</a:t>
            </a:r>
          </a:p>
        </p:txBody>
      </p:sp>
      <p:pic>
        <p:nvPicPr>
          <p:cNvPr id="2050" name="Picture 2" descr="https://science.sciencemag.org/content/sci/369/6510/1465/F1.large.jpg?width=800&amp;height=600&amp;carousel=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16"/>
          <a:stretch/>
        </p:blipFill>
        <p:spPr bwMode="auto">
          <a:xfrm>
            <a:off x="7337233" y="1027906"/>
            <a:ext cx="4531494" cy="500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190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Mobility and malaria</a:t>
            </a:r>
          </a:p>
        </p:txBody>
      </p:sp>
      <p:pic>
        <p:nvPicPr>
          <p:cNvPr id="4" name="Picture 6" descr="http://images.clipartpanda.com/forest-clip-art-jixLyK9i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88" y="2480118"/>
            <a:ext cx="3779295" cy="285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conversationswithdonmachingaandotherbeings.files.wordpress.com/2013/04/mosquito-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661" y="4683209"/>
            <a:ext cx="516791" cy="37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conversationswithdonmachingaandotherbeings.files.wordpress.com/2013/04/mosquito-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5" y="4757545"/>
            <a:ext cx="516791" cy="37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conversationswithdonmachingaandotherbeings.files.wordpress.com/2013/04/mosquito-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01" y="4943240"/>
            <a:ext cx="516791" cy="37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images.clipartpanda.com/clipart-house-dTrzbyLT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622" y="3536121"/>
            <a:ext cx="498875" cy="51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095" y="3190302"/>
            <a:ext cx="859113" cy="1281133"/>
          </a:xfrm>
          <a:prstGeom prst="rect">
            <a:avLst/>
          </a:prstGeom>
        </p:spPr>
      </p:pic>
      <p:pic>
        <p:nvPicPr>
          <p:cNvPr id="10" name="Picture 8" descr="http://conversationswithdonmachingaandotherbeings.files.wordpress.com/2013/04/mosquito-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932" y="3294082"/>
            <a:ext cx="466356" cy="33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images.clipartpanda.com/clipart-house-dTrzbyLT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161" y="4031491"/>
            <a:ext cx="498875" cy="51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047" y="3847803"/>
            <a:ext cx="859113" cy="1281133"/>
          </a:xfrm>
          <a:prstGeom prst="rect">
            <a:avLst/>
          </a:prstGeom>
        </p:spPr>
      </p:pic>
      <p:pic>
        <p:nvPicPr>
          <p:cNvPr id="13" name="Picture 6" descr="http://images.clipartpanda.com/clipart-house-dTrzbyLT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210" y="4402896"/>
            <a:ext cx="552827" cy="5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44788" y="1821105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Malaria hotspot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10157" y="2630257"/>
            <a:ext cx="3963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Populated areas near hotspot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15173" y="2379970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Distant urban areas</a:t>
            </a:r>
          </a:p>
        </p:txBody>
      </p:sp>
      <p:pic>
        <p:nvPicPr>
          <p:cNvPr id="17" name="Picture 2" descr="http://www.clker.com/cliparts/s/I/Q/p/d/U/black-person-symbol-h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539" y="4868904"/>
            <a:ext cx="312535" cy="80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07285" y="5757516"/>
            <a:ext cx="423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Step 1: </a:t>
            </a:r>
            <a:r>
              <a:rPr lang="en-GB" sz="2400" b="1" dirty="0"/>
              <a:t>Initial infection </a:t>
            </a:r>
          </a:p>
        </p:txBody>
      </p:sp>
    </p:spTree>
    <p:extLst>
      <p:ext uri="{BB962C8B-B14F-4D97-AF65-F5344CB8AC3E}">
        <p14:creationId xmlns:p14="http://schemas.microsoft.com/office/powerpoint/2010/main" val="2968950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Mobility and malaria</a:t>
            </a:r>
          </a:p>
        </p:txBody>
      </p:sp>
      <p:pic>
        <p:nvPicPr>
          <p:cNvPr id="4" name="Picture 6" descr="http://images.clipartpanda.com/forest-clip-art-jixLyK9i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88" y="2480118"/>
            <a:ext cx="3779295" cy="285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conversationswithdonmachingaandotherbeings.files.wordpress.com/2013/04/mosquito-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661" y="4683209"/>
            <a:ext cx="516791" cy="37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conversationswithdonmachingaandotherbeings.files.wordpress.com/2013/04/mosquito-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5" y="4757545"/>
            <a:ext cx="516791" cy="37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conversationswithdonmachingaandotherbeings.files.wordpress.com/2013/04/mosquito-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01" y="4943240"/>
            <a:ext cx="516791" cy="37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images.clipartpanda.com/clipart-house-dTrzbyLT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622" y="3536121"/>
            <a:ext cx="498875" cy="51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095" y="3190302"/>
            <a:ext cx="859113" cy="1281133"/>
          </a:xfrm>
          <a:prstGeom prst="rect">
            <a:avLst/>
          </a:prstGeom>
        </p:spPr>
      </p:pic>
      <p:pic>
        <p:nvPicPr>
          <p:cNvPr id="10" name="Picture 8" descr="http://conversationswithdonmachingaandotherbeings.files.wordpress.com/2013/04/mosquito-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932" y="3294082"/>
            <a:ext cx="466356" cy="33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images.clipartpanda.com/clipart-house-dTrzbyLT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161" y="4031491"/>
            <a:ext cx="498875" cy="51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047" y="3847803"/>
            <a:ext cx="859113" cy="1281133"/>
          </a:xfrm>
          <a:prstGeom prst="rect">
            <a:avLst/>
          </a:prstGeom>
        </p:spPr>
      </p:pic>
      <p:pic>
        <p:nvPicPr>
          <p:cNvPr id="13" name="Picture 6" descr="http://images.clipartpanda.com/clipart-house-dTrzbyLT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210" y="4402896"/>
            <a:ext cx="552827" cy="5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44788" y="1821105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Malaria hotspot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10157" y="2630257"/>
            <a:ext cx="3963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Populated areas near hotspot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15173" y="2379970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Distant urban areas</a:t>
            </a:r>
          </a:p>
        </p:txBody>
      </p:sp>
      <p:pic>
        <p:nvPicPr>
          <p:cNvPr id="17" name="Picture 2" descr="http://www.clker.com/cliparts/s/I/Q/p/d/U/black-person-symbol-h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172" y="4356595"/>
            <a:ext cx="312535" cy="80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460936" y="5215914"/>
            <a:ext cx="423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Step 2: </a:t>
            </a:r>
            <a:r>
              <a:rPr lang="en-GB" sz="2400" b="1" dirty="0"/>
              <a:t>Transit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4634980" y="3888301"/>
            <a:ext cx="1481978" cy="46829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1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Mobility and malaria</a:t>
            </a:r>
          </a:p>
        </p:txBody>
      </p:sp>
      <p:pic>
        <p:nvPicPr>
          <p:cNvPr id="4" name="Picture 6" descr="http://images.clipartpanda.com/forest-clip-art-jixLyK9i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41" y="2418757"/>
            <a:ext cx="3779295" cy="285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conversationswithdonmachingaandotherbeings.files.wordpress.com/2013/04/mosquito-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661" y="4683209"/>
            <a:ext cx="516791" cy="37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conversationswithdonmachingaandotherbeings.files.wordpress.com/2013/04/mosquito-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5" y="4757545"/>
            <a:ext cx="516791" cy="37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conversationswithdonmachingaandotherbeings.files.wordpress.com/2013/04/mosquito-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01" y="4943240"/>
            <a:ext cx="516791" cy="37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images.clipartpanda.com/clipart-house-dTrzbyLT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622" y="3536121"/>
            <a:ext cx="498875" cy="51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095" y="3190302"/>
            <a:ext cx="859113" cy="1281133"/>
          </a:xfrm>
          <a:prstGeom prst="rect">
            <a:avLst/>
          </a:prstGeom>
        </p:spPr>
      </p:pic>
      <p:pic>
        <p:nvPicPr>
          <p:cNvPr id="10" name="Picture 8" descr="http://conversationswithdonmachingaandotherbeings.files.wordpress.com/2013/04/mosquito-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932" y="3294082"/>
            <a:ext cx="466356" cy="33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images.clipartpanda.com/clipart-house-dTrzbyLT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161" y="4031491"/>
            <a:ext cx="498875" cy="51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047" y="3847803"/>
            <a:ext cx="859113" cy="1281133"/>
          </a:xfrm>
          <a:prstGeom prst="rect">
            <a:avLst/>
          </a:prstGeom>
        </p:spPr>
      </p:pic>
      <p:pic>
        <p:nvPicPr>
          <p:cNvPr id="13" name="Picture 6" descr="http://images.clipartpanda.com/clipart-house-dTrzbyLT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210" y="4402896"/>
            <a:ext cx="552827" cy="5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44788" y="1821105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Malaria hotspot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10157" y="2630257"/>
            <a:ext cx="3963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Populated areas near hotspot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15173" y="2379970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Distant urban areas</a:t>
            </a:r>
          </a:p>
        </p:txBody>
      </p:sp>
      <p:pic>
        <p:nvPicPr>
          <p:cNvPr id="17" name="Picture 2" descr="http://www.clker.com/cliparts/s/I/Q/p/d/U/black-person-symbol-h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468" y="4162808"/>
            <a:ext cx="312535" cy="80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226296" y="5054600"/>
            <a:ext cx="423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Step 3: </a:t>
            </a:r>
            <a:r>
              <a:rPr lang="en-GB" sz="2400" b="1" dirty="0"/>
              <a:t>Onward transmission</a:t>
            </a:r>
          </a:p>
        </p:txBody>
      </p:sp>
      <p:pic>
        <p:nvPicPr>
          <p:cNvPr id="18" name="Picture 2" descr="http://www.clker.com/cliparts/s/I/Q/p/d/U/black-person-symbol-h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65" y="3352654"/>
            <a:ext cx="312535" cy="80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993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Mobility</a:t>
            </a:r>
            <a:r>
              <a:rPr lang="en-GB" b="1" dirty="0"/>
              <a:t> </a:t>
            </a:r>
            <a:r>
              <a:rPr lang="en-GB" dirty="0"/>
              <a:t>and malaria</a:t>
            </a:r>
          </a:p>
        </p:txBody>
      </p:sp>
      <p:pic>
        <p:nvPicPr>
          <p:cNvPr id="4" name="Picture 6" descr="http://images.clipartpanda.com/forest-clip-art-jixLyK9i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41" y="2418757"/>
            <a:ext cx="3779295" cy="285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conversationswithdonmachingaandotherbeings.files.wordpress.com/2013/04/mosquito-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661" y="4683209"/>
            <a:ext cx="516791" cy="37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conversationswithdonmachingaandotherbeings.files.wordpress.com/2013/04/mosquito-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5" y="4757545"/>
            <a:ext cx="516791" cy="37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conversationswithdonmachingaandotherbeings.files.wordpress.com/2013/04/mosquito-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01" y="4943240"/>
            <a:ext cx="516791" cy="37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images.clipartpanda.com/clipart-house-dTrzbyLT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622" y="3536121"/>
            <a:ext cx="498875" cy="51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095" y="3190302"/>
            <a:ext cx="859113" cy="1281133"/>
          </a:xfrm>
          <a:prstGeom prst="rect">
            <a:avLst/>
          </a:prstGeom>
        </p:spPr>
      </p:pic>
      <p:pic>
        <p:nvPicPr>
          <p:cNvPr id="10" name="Picture 8" descr="http://conversationswithdonmachingaandotherbeings.files.wordpress.com/2013/04/mosquito-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932" y="3294082"/>
            <a:ext cx="466356" cy="33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images.clipartpanda.com/clipart-house-dTrzbyLT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161" y="4031491"/>
            <a:ext cx="498875" cy="51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047" y="3847803"/>
            <a:ext cx="859113" cy="1281133"/>
          </a:xfrm>
          <a:prstGeom prst="rect">
            <a:avLst/>
          </a:prstGeom>
        </p:spPr>
      </p:pic>
      <p:pic>
        <p:nvPicPr>
          <p:cNvPr id="13" name="Picture 6" descr="http://images.clipartpanda.com/clipart-house-dTrzbyLT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210" y="4402896"/>
            <a:ext cx="552827" cy="5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44788" y="1821105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Malaria hotspot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10157" y="2630257"/>
            <a:ext cx="3963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Populated areas near hotspot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15173" y="2379970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Distant urban areas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26992" y="5260341"/>
            <a:ext cx="3359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Onward transmission can continue further afield</a:t>
            </a:r>
          </a:p>
        </p:txBody>
      </p:sp>
      <p:pic>
        <p:nvPicPr>
          <p:cNvPr id="18" name="Picture 2" descr="http://www.clker.com/cliparts/s/I/Q/p/d/U/black-person-symbol-h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079" y="3630541"/>
            <a:ext cx="312535" cy="80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Arrow 19"/>
          <p:cNvSpPr/>
          <p:nvPr/>
        </p:nvSpPr>
        <p:spPr>
          <a:xfrm>
            <a:off x="7992700" y="3706989"/>
            <a:ext cx="1481978" cy="46829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154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Mobility and malaria</a:t>
            </a:r>
          </a:p>
        </p:txBody>
      </p:sp>
      <p:pic>
        <p:nvPicPr>
          <p:cNvPr id="4" name="Picture 6" descr="http://images.clipartpanda.com/forest-clip-art-jixLyK9i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41" y="2418757"/>
            <a:ext cx="3779295" cy="285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conversationswithdonmachingaandotherbeings.files.wordpress.com/2013/04/mosquito-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661" y="4683209"/>
            <a:ext cx="516791" cy="37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conversationswithdonmachingaandotherbeings.files.wordpress.com/2013/04/mosquito-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5" y="4757545"/>
            <a:ext cx="516791" cy="37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conversationswithdonmachingaandotherbeings.files.wordpress.com/2013/04/mosquito-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01" y="4943240"/>
            <a:ext cx="516791" cy="37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images.clipartpanda.com/clipart-house-dTrzbyLT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622" y="3536121"/>
            <a:ext cx="498875" cy="51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095" y="3190302"/>
            <a:ext cx="859113" cy="1281133"/>
          </a:xfrm>
          <a:prstGeom prst="rect">
            <a:avLst/>
          </a:prstGeom>
        </p:spPr>
      </p:pic>
      <p:pic>
        <p:nvPicPr>
          <p:cNvPr id="10" name="Picture 8" descr="http://conversationswithdonmachingaandotherbeings.files.wordpress.com/2013/04/mosquito-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932" y="3294082"/>
            <a:ext cx="466356" cy="33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images.clipartpanda.com/clipart-house-dTrzbyLT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161" y="4031491"/>
            <a:ext cx="498875" cy="51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047" y="3847803"/>
            <a:ext cx="859113" cy="1281133"/>
          </a:xfrm>
          <a:prstGeom prst="rect">
            <a:avLst/>
          </a:prstGeom>
        </p:spPr>
      </p:pic>
      <p:pic>
        <p:nvPicPr>
          <p:cNvPr id="13" name="Picture 6" descr="http://images.clipartpanda.com/clipart-house-dTrzbyLT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210" y="4402896"/>
            <a:ext cx="552827" cy="5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44788" y="1821105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Malaria hotspot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10157" y="2630257"/>
            <a:ext cx="3963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Populated areas near hotspot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15173" y="2379970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Distant urban areas</a:t>
            </a:r>
          </a:p>
        </p:txBody>
      </p:sp>
      <p:pic>
        <p:nvPicPr>
          <p:cNvPr id="18" name="Picture 2" descr="http://www.clker.com/cliparts/s/I/Q/p/d/U/black-person-symbol-h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079" y="3630541"/>
            <a:ext cx="312535" cy="80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Arrow 19"/>
          <p:cNvSpPr/>
          <p:nvPr/>
        </p:nvSpPr>
        <p:spPr>
          <a:xfrm>
            <a:off x="7992700" y="3706989"/>
            <a:ext cx="1481978" cy="46829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" descr="http://www.clker.com/cliparts/s/I/Q/p/d/U/black-person-symbol-h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539" y="4868904"/>
            <a:ext cx="312535" cy="80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ight Arrow 21"/>
          <p:cNvSpPr/>
          <p:nvPr/>
        </p:nvSpPr>
        <p:spPr>
          <a:xfrm>
            <a:off x="4634980" y="3888301"/>
            <a:ext cx="1481978" cy="46829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" descr="http://www.clker.com/cliparts/s/I/Q/p/d/U/black-person-symbol-h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468" y="4162808"/>
            <a:ext cx="312535" cy="80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clker.com/cliparts/s/I/Q/p/d/U/black-person-symbol-h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65" y="3352654"/>
            <a:ext cx="312535" cy="80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736006" y="5864385"/>
            <a:ext cx="10719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In different areas, different types of movement causes this (migration vs. circulatory)</a:t>
            </a:r>
          </a:p>
        </p:txBody>
      </p:sp>
    </p:spTree>
    <p:extLst>
      <p:ext uri="{BB962C8B-B14F-4D97-AF65-F5344CB8AC3E}">
        <p14:creationId xmlns:p14="http://schemas.microsoft.com/office/powerpoint/2010/main" val="3596116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Human mobility and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218" name="Picture 2" descr="https://image.slidesharecdn.com/rticoconutsurveillancepmi20151102v52-160211224435/95/realtime-surveillance-and-response-for-malaria-elimination-8-638.jpg?cb=145523097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1614487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831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Human mobility and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218" name="Picture 2" descr="https://image.slidesharecdn.com/rticoconutsurveillancepmi20151102v52-160211224435/95/realtime-surveillance-and-response-for-malaria-elimination-8-638.jpg?cb=145523097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1614487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Fig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05" y="1614487"/>
            <a:ext cx="4389414" cy="391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802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Possible interventions</a:t>
            </a:r>
          </a:p>
        </p:txBody>
      </p:sp>
      <p:pic>
        <p:nvPicPr>
          <p:cNvPr id="4" name="Picture 6" descr="http://images.clipartpanda.com/forest-clip-art-jixLyK9i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41" y="2418757"/>
            <a:ext cx="3779295" cy="285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conversationswithdonmachingaandotherbeings.files.wordpress.com/2013/04/mosquito-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661" y="4683209"/>
            <a:ext cx="516791" cy="37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conversationswithdonmachingaandotherbeings.files.wordpress.com/2013/04/mosquito-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25" y="4757545"/>
            <a:ext cx="516791" cy="37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conversationswithdonmachingaandotherbeings.files.wordpress.com/2013/04/mosquito-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01" y="4943240"/>
            <a:ext cx="516791" cy="37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images.clipartpanda.com/clipart-house-dTrzbyLT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622" y="3536121"/>
            <a:ext cx="498875" cy="51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095" y="3190302"/>
            <a:ext cx="859113" cy="1281133"/>
          </a:xfrm>
          <a:prstGeom prst="rect">
            <a:avLst/>
          </a:prstGeom>
        </p:spPr>
      </p:pic>
      <p:pic>
        <p:nvPicPr>
          <p:cNvPr id="10" name="Picture 8" descr="http://conversationswithdonmachingaandotherbeings.files.wordpress.com/2013/04/mosquito-5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932" y="3294082"/>
            <a:ext cx="466356" cy="33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images.clipartpanda.com/clipart-house-dTrzbyLT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161" y="4031491"/>
            <a:ext cx="498875" cy="51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047" y="3847803"/>
            <a:ext cx="859113" cy="1281133"/>
          </a:xfrm>
          <a:prstGeom prst="rect">
            <a:avLst/>
          </a:prstGeom>
        </p:spPr>
      </p:pic>
      <p:pic>
        <p:nvPicPr>
          <p:cNvPr id="13" name="Picture 6" descr="http://images.clipartpanda.com/clipart-house-dTrzbyLT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210" y="4402896"/>
            <a:ext cx="552827" cy="56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44788" y="1821105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Malaria hotspot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10157" y="2630257"/>
            <a:ext cx="3963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Populated areas near hotspot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515173" y="2379970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Distant urban areas</a:t>
            </a:r>
          </a:p>
        </p:txBody>
      </p:sp>
      <p:pic>
        <p:nvPicPr>
          <p:cNvPr id="18" name="Picture 2" descr="http://www.clker.com/cliparts/s/I/Q/p/d/U/black-person-symbol-h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079" y="3630541"/>
            <a:ext cx="312535" cy="80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Arrow 19"/>
          <p:cNvSpPr/>
          <p:nvPr/>
        </p:nvSpPr>
        <p:spPr>
          <a:xfrm>
            <a:off x="7992700" y="3706989"/>
            <a:ext cx="1481978" cy="46829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" descr="http://www.clker.com/cliparts/s/I/Q/p/d/U/black-person-symbol-h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539" y="4868904"/>
            <a:ext cx="312535" cy="80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ight Arrow 21"/>
          <p:cNvSpPr/>
          <p:nvPr/>
        </p:nvSpPr>
        <p:spPr>
          <a:xfrm>
            <a:off x="4634980" y="3888301"/>
            <a:ext cx="1481978" cy="46829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" descr="http://www.clker.com/cliparts/s/I/Q/p/d/U/black-person-symbol-h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468" y="4162808"/>
            <a:ext cx="312535" cy="80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clker.com/cliparts/s/I/Q/p/d/U/black-person-symbol-hi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65" y="3352654"/>
            <a:ext cx="312535" cy="80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70772" y="5759116"/>
            <a:ext cx="2471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At site of initial infection</a:t>
            </a:r>
          </a:p>
          <a:p>
            <a:pPr algn="ctr"/>
            <a:r>
              <a:rPr lang="en-GB" b="1" dirty="0"/>
              <a:t>Vector control, </a:t>
            </a:r>
            <a:r>
              <a:rPr lang="en-GB" b="1" dirty="0" err="1"/>
              <a:t>bednets</a:t>
            </a:r>
            <a:endParaRPr lang="en-GB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987760" y="4643159"/>
            <a:ext cx="2874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During travel</a:t>
            </a:r>
          </a:p>
          <a:p>
            <a:pPr algn="ctr"/>
            <a:r>
              <a:rPr lang="en-GB" b="1" dirty="0"/>
              <a:t>Screening at health facilities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21087" y="4930300"/>
            <a:ext cx="2874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 populated areas</a:t>
            </a:r>
          </a:p>
          <a:p>
            <a:pPr algn="ctr"/>
            <a:r>
              <a:rPr lang="en-GB" b="1" dirty="0"/>
              <a:t>Screening, follow-up case management</a:t>
            </a:r>
          </a:p>
        </p:txBody>
      </p:sp>
    </p:spTree>
    <p:extLst>
      <p:ext uri="{BB962C8B-B14F-4D97-AF65-F5344CB8AC3E}">
        <p14:creationId xmlns:p14="http://schemas.microsoft.com/office/powerpoint/2010/main" val="1946600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836" y="155257"/>
            <a:ext cx="9875764" cy="1143000"/>
          </a:xfrm>
        </p:spPr>
        <p:txBody>
          <a:bodyPr>
            <a:normAutofit/>
          </a:bodyPr>
          <a:lstStyle/>
          <a:p>
            <a:r>
              <a:rPr lang="en-GB" sz="4000" dirty="0">
                <a:cs typeface="Gill Sans"/>
              </a:rPr>
              <a:t>An example: Ugandan Highlands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" y="6356542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/>
              <a:t>Lynch et al (2015) Trop Med </a:t>
            </a:r>
            <a:r>
              <a:rPr lang="en-GB" sz="2400" i="1" dirty="0" err="1"/>
              <a:t>Int</a:t>
            </a:r>
            <a:r>
              <a:rPr lang="en-GB" sz="2400" i="1" dirty="0"/>
              <a:t> Health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0521" y="1298258"/>
            <a:ext cx="61822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2400" dirty="0"/>
              <a:t>How much does travel contribute to transmission in highland and highland fringe areas?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2400" dirty="0"/>
              <a:t>Patients who had travelled to areas of higher transmission intensity than their home areas recently were nearly seven times more likely to have confirmed malaria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570" y="1403163"/>
            <a:ext cx="3989985" cy="4953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03" y="4236722"/>
            <a:ext cx="2601615" cy="2081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6270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2E63-ACA6-4795-A1F4-716CB5871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Human mobility, infectious disease, and spatial disease </a:t>
            </a:r>
            <a:r>
              <a:rPr lang="en-GB" dirty="0" err="1"/>
              <a:t>modeling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6E8A0-1DD5-4380-8A38-66A7A9D76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0889" cy="4351338"/>
          </a:xfrm>
        </p:spPr>
        <p:txBody>
          <a:bodyPr/>
          <a:lstStyle/>
          <a:p>
            <a:r>
              <a:rPr lang="en-GB" dirty="0"/>
              <a:t>People move pathogens between communities/areas</a:t>
            </a:r>
          </a:p>
          <a:p>
            <a:pPr lvl="1"/>
            <a:r>
              <a:rPr lang="en-GB" dirty="0"/>
              <a:t>Creates interesting dynamics that can be explored using mathematical modelling approaches</a:t>
            </a:r>
          </a:p>
          <a:p>
            <a:pPr lvl="2"/>
            <a:r>
              <a:rPr lang="en-GB" dirty="0"/>
              <a:t>Source/sink dynamics</a:t>
            </a:r>
          </a:p>
          <a:p>
            <a:pPr lvl="2"/>
            <a:r>
              <a:rPr lang="en-GB" dirty="0"/>
              <a:t>Persistence/extinction</a:t>
            </a:r>
          </a:p>
          <a:p>
            <a:pPr lvl="2"/>
            <a:r>
              <a:rPr lang="en-GB" dirty="0"/>
              <a:t>Optimal control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3D7DF-4A66-4FB2-9E38-36B5B497F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080" y="1825625"/>
            <a:ext cx="3987574" cy="398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2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78500-98C7-1A4C-CF9A-AFA8679E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D7A8A-4833-69C7-9818-C7E76EA94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9E1BD5-5F84-F7D5-4F83-CDB26DDF0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7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6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can we account for space and mobility?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9150"/>
            <a:ext cx="3981314" cy="4351338"/>
          </a:xfrm>
        </p:spPr>
        <p:txBody>
          <a:bodyPr/>
          <a:lstStyle/>
          <a:p>
            <a:r>
              <a:rPr lang="en-GB" dirty="0"/>
              <a:t>Many different types of movement data available</a:t>
            </a:r>
          </a:p>
          <a:p>
            <a:r>
              <a:rPr lang="en-GB" dirty="0"/>
              <a:t>Inform different aspects of mobility—important for different problems</a:t>
            </a:r>
          </a:p>
          <a:p>
            <a:endParaRPr lang="en-GB" dirty="0"/>
          </a:p>
        </p:txBody>
      </p:sp>
      <p:pic>
        <p:nvPicPr>
          <p:cNvPr id="1026" name="Picture 2" descr="fig1n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514" y="1690688"/>
            <a:ext cx="7267675" cy="383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42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3" r="11239" b="5629"/>
          <a:stretch/>
        </p:blipFill>
        <p:spPr>
          <a:xfrm>
            <a:off x="7377666" y="365125"/>
            <a:ext cx="4303143" cy="4226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87" t="40516" r="-29" b="40267"/>
          <a:stretch/>
        </p:blipFill>
        <p:spPr>
          <a:xfrm>
            <a:off x="10722880" y="3259694"/>
            <a:ext cx="1121434" cy="2124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" t="10960" r="25935" b="12052"/>
          <a:stretch/>
        </p:blipFill>
        <p:spPr>
          <a:xfrm>
            <a:off x="3848383" y="3259694"/>
            <a:ext cx="3914417" cy="3468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39" t="39356" r="3433" b="39362"/>
          <a:stretch/>
        </p:blipFill>
        <p:spPr>
          <a:xfrm>
            <a:off x="6531836" y="4913235"/>
            <a:ext cx="2155924" cy="18897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86" y="422549"/>
            <a:ext cx="5965047" cy="25362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45856" y="2930424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Census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82290" y="3000272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Mobile phone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24025" y="4434293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Smartphones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7686" y="4001294"/>
            <a:ext cx="3173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Each dataset has pros, cons (Some include daily, monthly information)</a:t>
            </a:r>
          </a:p>
          <a:p>
            <a:r>
              <a:rPr lang="en-GB" dirty="0"/>
              <a:t>Seek to merge these into a believable, </a:t>
            </a:r>
          </a:p>
          <a:p>
            <a:r>
              <a:rPr lang="en-GB" dirty="0"/>
              <a:t>regional-scale map of mobility</a:t>
            </a:r>
          </a:p>
        </p:txBody>
      </p:sp>
    </p:spTree>
    <p:extLst>
      <p:ext uri="{BB962C8B-B14F-4D97-AF65-F5344CB8AC3E}">
        <p14:creationId xmlns:p14="http://schemas.microsoft.com/office/powerpoint/2010/main" val="1946184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A4691-D1AF-384C-AB0B-4978CCE2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model space?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EC98767-F7CF-8B44-8E45-A85F2CFCD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272645" cy="4351338"/>
          </a:xfrm>
        </p:spPr>
        <p:txBody>
          <a:bodyPr/>
          <a:lstStyle/>
          <a:p>
            <a:r>
              <a:rPr lang="en-US" dirty="0"/>
              <a:t>First, different S/I/R classes for each area</a:t>
            </a:r>
          </a:p>
          <a:p>
            <a:r>
              <a:rPr lang="en-US" dirty="0"/>
              <a:t>“Patches” could represent towns, states, countries…</a:t>
            </a:r>
          </a:p>
          <a:p>
            <a:pPr lvl="1"/>
            <a:r>
              <a:rPr lang="en-US" dirty="0"/>
              <a:t>Cross-community transmission exists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1E4B10-1A2E-D449-A61C-D1AF78A7B908}"/>
                  </a:ext>
                </a:extLst>
              </p:cNvPr>
              <p:cNvSpPr/>
              <p:nvPr/>
            </p:nvSpPr>
            <p:spPr>
              <a:xfrm>
                <a:off x="5110845" y="2120047"/>
                <a:ext cx="1794704" cy="978653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Susceptible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1E4B10-1A2E-D449-A61C-D1AF78A7B9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845" y="2120047"/>
                <a:ext cx="1794704" cy="978653"/>
              </a:xfrm>
              <a:prstGeom prst="rect">
                <a:avLst/>
              </a:prstGeom>
              <a:blipFill>
                <a:blip r:embed="rId2"/>
                <a:stretch>
                  <a:fillRect l="-2098" r="-5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31EBF56-DC0A-AB43-9D34-166B8BCADCF7}"/>
                  </a:ext>
                </a:extLst>
              </p:cNvPr>
              <p:cNvSpPr/>
              <p:nvPr/>
            </p:nvSpPr>
            <p:spPr>
              <a:xfrm>
                <a:off x="10295787" y="2120047"/>
                <a:ext cx="1676445" cy="978652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Recovered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31EBF56-DC0A-AB43-9D34-166B8BCADC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5787" y="2120047"/>
                <a:ext cx="1676445" cy="978652"/>
              </a:xfrm>
              <a:prstGeom prst="rect">
                <a:avLst/>
              </a:prstGeom>
              <a:blipFill>
                <a:blip r:embed="rId3"/>
                <a:stretch>
                  <a:fillRect l="-1493" r="-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566E44B-E940-674A-BFFF-6F35D9A84B2B}"/>
                  </a:ext>
                </a:extLst>
              </p:cNvPr>
              <p:cNvSpPr/>
              <p:nvPr/>
            </p:nvSpPr>
            <p:spPr>
              <a:xfrm>
                <a:off x="7743771" y="2111169"/>
                <a:ext cx="1637031" cy="978652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Infectious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566E44B-E940-674A-BFFF-6F35D9A84B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771" y="2111169"/>
                <a:ext cx="1637031" cy="978652"/>
              </a:xfrm>
              <a:prstGeom prst="rect">
                <a:avLst/>
              </a:prstGeom>
              <a:blipFill>
                <a:blip r:embed="rId4"/>
                <a:stretch>
                  <a:fillRect r="-3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484F23-BB17-3843-8533-E900E8D2FD4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940494" y="2600495"/>
            <a:ext cx="8032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34E359-526B-954B-8DD1-C707E56C08D9}"/>
              </a:ext>
            </a:extLst>
          </p:cNvPr>
          <p:cNvCxnSpPr>
            <a:cxnSpLocks/>
          </p:cNvCxnSpPr>
          <p:nvPr/>
        </p:nvCxnSpPr>
        <p:spPr>
          <a:xfrm>
            <a:off x="9480963" y="2609373"/>
            <a:ext cx="8148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DF256B-E8AA-C249-ADDC-A5A2F4A8DAEB}"/>
                  </a:ext>
                </a:extLst>
              </p:cNvPr>
              <p:cNvSpPr/>
              <p:nvPr/>
            </p:nvSpPr>
            <p:spPr>
              <a:xfrm>
                <a:off x="5110845" y="4352109"/>
                <a:ext cx="1794704" cy="978653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Susceptible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DF256B-E8AA-C249-ADDC-A5A2F4A8DA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845" y="4352109"/>
                <a:ext cx="1794704" cy="978653"/>
              </a:xfrm>
              <a:prstGeom prst="rect">
                <a:avLst/>
              </a:prstGeom>
              <a:blipFill>
                <a:blip r:embed="rId5"/>
                <a:stretch>
                  <a:fillRect l="-2098" r="-5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DEF39B8-AABD-B042-ABC1-EB7F90B7233D}"/>
                  </a:ext>
                </a:extLst>
              </p:cNvPr>
              <p:cNvSpPr/>
              <p:nvPr/>
            </p:nvSpPr>
            <p:spPr>
              <a:xfrm>
                <a:off x="10295787" y="4352109"/>
                <a:ext cx="1676445" cy="978652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Recovered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DEF39B8-AABD-B042-ABC1-EB7F90B72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5787" y="4352109"/>
                <a:ext cx="1676445" cy="978652"/>
              </a:xfrm>
              <a:prstGeom prst="rect">
                <a:avLst/>
              </a:prstGeom>
              <a:blipFill>
                <a:blip r:embed="rId6"/>
                <a:stretch>
                  <a:fillRect l="-1493" r="-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AA030D-E13C-9240-9F76-2CC870F87695}"/>
                  </a:ext>
                </a:extLst>
              </p:cNvPr>
              <p:cNvSpPr/>
              <p:nvPr/>
            </p:nvSpPr>
            <p:spPr>
              <a:xfrm>
                <a:off x="7743771" y="4343231"/>
                <a:ext cx="1637031" cy="978652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Infectious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AA030D-E13C-9240-9F76-2CC870F876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771" y="4343231"/>
                <a:ext cx="1637031" cy="978652"/>
              </a:xfrm>
              <a:prstGeom prst="rect">
                <a:avLst/>
              </a:prstGeom>
              <a:blipFill>
                <a:blip r:embed="rId7"/>
                <a:stretch>
                  <a:fillRect r="-3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9AC202-34DB-9746-B7FB-38D5DE15CC6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940494" y="4832557"/>
            <a:ext cx="8032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AC15C8-514E-2A44-AE46-690A4603CDE5}"/>
              </a:ext>
            </a:extLst>
          </p:cNvPr>
          <p:cNvCxnSpPr>
            <a:cxnSpLocks/>
          </p:cNvCxnSpPr>
          <p:nvPr/>
        </p:nvCxnSpPr>
        <p:spPr>
          <a:xfrm>
            <a:off x="9480963" y="4841435"/>
            <a:ext cx="8148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10D9685E-B282-B047-96A1-AAFC9EEA217F}"/>
              </a:ext>
            </a:extLst>
          </p:cNvPr>
          <p:cNvSpPr/>
          <p:nvPr/>
        </p:nvSpPr>
        <p:spPr>
          <a:xfrm rot="20811516" flipH="1">
            <a:off x="7240266" y="1469575"/>
            <a:ext cx="1462852" cy="735209"/>
          </a:xfrm>
          <a:prstGeom prst="uturnArrow">
            <a:avLst>
              <a:gd name="adj1" fmla="val 8505"/>
              <a:gd name="adj2" fmla="val 17065"/>
              <a:gd name="adj3" fmla="val 18218"/>
              <a:gd name="adj4" fmla="val 75000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8" name="U-Turn Arrow 15">
            <a:extLst>
              <a:ext uri="{FF2B5EF4-FFF2-40B4-BE49-F238E27FC236}">
                <a16:creationId xmlns:a16="http://schemas.microsoft.com/office/drawing/2014/main" id="{16370315-38DF-4C03-A4AC-AC4D80B2E5B0}"/>
              </a:ext>
            </a:extLst>
          </p:cNvPr>
          <p:cNvSpPr/>
          <p:nvPr/>
        </p:nvSpPr>
        <p:spPr>
          <a:xfrm rot="788484" flipH="1" flipV="1">
            <a:off x="7012344" y="5177487"/>
            <a:ext cx="1462852" cy="735209"/>
          </a:xfrm>
          <a:prstGeom prst="uturnArrow">
            <a:avLst>
              <a:gd name="adj1" fmla="val 8505"/>
              <a:gd name="adj2" fmla="val 17065"/>
              <a:gd name="adj3" fmla="val 18218"/>
              <a:gd name="adj4" fmla="val 75000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53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A4691-D1AF-384C-AB0B-4978CCE2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Cross-community transmission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EC98767-F7CF-8B44-8E45-A85F2CFCD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68712" cy="4351338"/>
          </a:xfrm>
        </p:spPr>
        <p:txBody>
          <a:bodyPr>
            <a:normAutofit/>
          </a:bodyPr>
          <a:lstStyle/>
          <a:p>
            <a:r>
              <a:rPr lang="en-GB" dirty="0"/>
              <a:t>Two types of “cross-community” transmission</a:t>
            </a:r>
            <a:endParaRPr lang="en-US" dirty="0"/>
          </a:p>
          <a:p>
            <a:r>
              <a:rPr lang="en-US" dirty="0"/>
              <a:t>Infectious people in one patch contact susceptible people in another</a:t>
            </a:r>
          </a:p>
          <a:p>
            <a:pPr lvl="1"/>
            <a:r>
              <a:rPr lang="en-US" dirty="0"/>
              <a:t>Cross-community transmission will be much lower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1E4B10-1A2E-D449-A61C-D1AF78A7B908}"/>
                  </a:ext>
                </a:extLst>
              </p:cNvPr>
              <p:cNvSpPr/>
              <p:nvPr/>
            </p:nvSpPr>
            <p:spPr>
              <a:xfrm>
                <a:off x="5110845" y="2120047"/>
                <a:ext cx="1794704" cy="978653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Susceptible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1E4B10-1A2E-D449-A61C-D1AF78A7B9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845" y="2120047"/>
                <a:ext cx="1794704" cy="978653"/>
              </a:xfrm>
              <a:prstGeom prst="rect">
                <a:avLst/>
              </a:prstGeom>
              <a:blipFill>
                <a:blip r:embed="rId2"/>
                <a:stretch>
                  <a:fillRect l="-2098" r="-5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31EBF56-DC0A-AB43-9D34-166B8BCADCF7}"/>
                  </a:ext>
                </a:extLst>
              </p:cNvPr>
              <p:cNvSpPr/>
              <p:nvPr/>
            </p:nvSpPr>
            <p:spPr>
              <a:xfrm>
                <a:off x="10295787" y="2120047"/>
                <a:ext cx="1676445" cy="978652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Recovered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31EBF56-DC0A-AB43-9D34-166B8BCADC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5787" y="2120047"/>
                <a:ext cx="1676445" cy="978652"/>
              </a:xfrm>
              <a:prstGeom prst="rect">
                <a:avLst/>
              </a:prstGeom>
              <a:blipFill>
                <a:blip r:embed="rId3"/>
                <a:stretch>
                  <a:fillRect l="-1493" r="-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566E44B-E940-674A-BFFF-6F35D9A84B2B}"/>
                  </a:ext>
                </a:extLst>
              </p:cNvPr>
              <p:cNvSpPr/>
              <p:nvPr/>
            </p:nvSpPr>
            <p:spPr>
              <a:xfrm>
                <a:off x="7743771" y="2111169"/>
                <a:ext cx="1637031" cy="978652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Infectious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566E44B-E940-674A-BFFF-6F35D9A84B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771" y="2111169"/>
                <a:ext cx="1637031" cy="978652"/>
              </a:xfrm>
              <a:prstGeom prst="rect">
                <a:avLst/>
              </a:prstGeom>
              <a:blipFill>
                <a:blip r:embed="rId4"/>
                <a:stretch>
                  <a:fillRect r="-3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484F23-BB17-3843-8533-E900E8D2FD4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940494" y="2600495"/>
            <a:ext cx="8032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34E359-526B-954B-8DD1-C707E56C08D9}"/>
              </a:ext>
            </a:extLst>
          </p:cNvPr>
          <p:cNvCxnSpPr>
            <a:cxnSpLocks/>
          </p:cNvCxnSpPr>
          <p:nvPr/>
        </p:nvCxnSpPr>
        <p:spPr>
          <a:xfrm>
            <a:off x="9480963" y="2609373"/>
            <a:ext cx="8148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DF256B-E8AA-C249-ADDC-A5A2F4A8DAEB}"/>
                  </a:ext>
                </a:extLst>
              </p:cNvPr>
              <p:cNvSpPr/>
              <p:nvPr/>
            </p:nvSpPr>
            <p:spPr>
              <a:xfrm>
                <a:off x="5110845" y="4352109"/>
                <a:ext cx="1794704" cy="978653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Susceptible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DF256B-E8AA-C249-ADDC-A5A2F4A8DA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845" y="4352109"/>
                <a:ext cx="1794704" cy="978653"/>
              </a:xfrm>
              <a:prstGeom prst="rect">
                <a:avLst/>
              </a:prstGeom>
              <a:blipFill>
                <a:blip r:embed="rId5"/>
                <a:stretch>
                  <a:fillRect l="-2098" r="-5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DEF39B8-AABD-B042-ABC1-EB7F90B7233D}"/>
                  </a:ext>
                </a:extLst>
              </p:cNvPr>
              <p:cNvSpPr/>
              <p:nvPr/>
            </p:nvSpPr>
            <p:spPr>
              <a:xfrm>
                <a:off x="10295787" y="4352109"/>
                <a:ext cx="1676445" cy="978652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Recovered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DEF39B8-AABD-B042-ABC1-EB7F90B72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5787" y="4352109"/>
                <a:ext cx="1676445" cy="978652"/>
              </a:xfrm>
              <a:prstGeom prst="rect">
                <a:avLst/>
              </a:prstGeom>
              <a:blipFill>
                <a:blip r:embed="rId6"/>
                <a:stretch>
                  <a:fillRect l="-1493" r="-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AA030D-E13C-9240-9F76-2CC870F87695}"/>
                  </a:ext>
                </a:extLst>
              </p:cNvPr>
              <p:cNvSpPr/>
              <p:nvPr/>
            </p:nvSpPr>
            <p:spPr>
              <a:xfrm>
                <a:off x="7743771" y="4343231"/>
                <a:ext cx="1637031" cy="978652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Infectious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AA030D-E13C-9240-9F76-2CC870F876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771" y="4343231"/>
                <a:ext cx="1637031" cy="978652"/>
              </a:xfrm>
              <a:prstGeom prst="rect">
                <a:avLst/>
              </a:prstGeom>
              <a:blipFill>
                <a:blip r:embed="rId7"/>
                <a:stretch>
                  <a:fillRect r="-3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9AC202-34DB-9746-B7FB-38D5DE15CC6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940494" y="4832557"/>
            <a:ext cx="8032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AC15C8-514E-2A44-AE46-690A4603CDE5}"/>
              </a:ext>
            </a:extLst>
          </p:cNvPr>
          <p:cNvCxnSpPr>
            <a:cxnSpLocks/>
          </p:cNvCxnSpPr>
          <p:nvPr/>
        </p:nvCxnSpPr>
        <p:spPr>
          <a:xfrm>
            <a:off x="9480963" y="4841435"/>
            <a:ext cx="8148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10D9685E-B282-B047-96A1-AAFC9EEA217F}"/>
              </a:ext>
            </a:extLst>
          </p:cNvPr>
          <p:cNvSpPr/>
          <p:nvPr/>
        </p:nvSpPr>
        <p:spPr>
          <a:xfrm rot="20811516" flipH="1">
            <a:off x="7240266" y="1469575"/>
            <a:ext cx="1462852" cy="735209"/>
          </a:xfrm>
          <a:prstGeom prst="uturnArrow">
            <a:avLst>
              <a:gd name="adj1" fmla="val 8505"/>
              <a:gd name="adj2" fmla="val 17065"/>
              <a:gd name="adj3" fmla="val 18218"/>
              <a:gd name="adj4" fmla="val 75000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20505C88-BD4D-5B4A-89DB-2A1C6A7D1754}"/>
              </a:ext>
            </a:extLst>
          </p:cNvPr>
          <p:cNvSpPr/>
          <p:nvPr/>
        </p:nvSpPr>
        <p:spPr>
          <a:xfrm rot="788484" flipH="1" flipV="1">
            <a:off x="7012344" y="5177487"/>
            <a:ext cx="1462852" cy="735209"/>
          </a:xfrm>
          <a:prstGeom prst="uturnArrow">
            <a:avLst>
              <a:gd name="adj1" fmla="val 8505"/>
              <a:gd name="adj2" fmla="val 17065"/>
              <a:gd name="adj3" fmla="val 18218"/>
              <a:gd name="adj4" fmla="val 75000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215B1B-F397-4464-8CC1-34150DE79345}"/>
              </a:ext>
            </a:extLst>
          </p:cNvPr>
          <p:cNvCxnSpPr>
            <a:cxnSpLocks/>
          </p:cNvCxnSpPr>
          <p:nvPr/>
        </p:nvCxnSpPr>
        <p:spPr>
          <a:xfrm flipH="1">
            <a:off x="7282573" y="3230258"/>
            <a:ext cx="1075921" cy="1384981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208AD9-3FE3-45E4-A141-312468A7FC4A}"/>
              </a:ext>
            </a:extLst>
          </p:cNvPr>
          <p:cNvCxnSpPr>
            <a:cxnSpLocks/>
          </p:cNvCxnSpPr>
          <p:nvPr/>
        </p:nvCxnSpPr>
        <p:spPr>
          <a:xfrm flipH="1" flipV="1">
            <a:off x="7366747" y="2824677"/>
            <a:ext cx="1144147" cy="1300862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42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A4691-D1AF-384C-AB0B-4978CCE2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Cross-community transmission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EC98767-F7CF-8B44-8E45-A85F2CFCD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68712" cy="4351338"/>
          </a:xfrm>
        </p:spPr>
        <p:txBody>
          <a:bodyPr>
            <a:normAutofit/>
          </a:bodyPr>
          <a:lstStyle/>
          <a:p>
            <a:r>
              <a:rPr lang="en-GB" dirty="0"/>
              <a:t>Another option: </a:t>
            </a:r>
          </a:p>
          <a:p>
            <a:pPr lvl="1"/>
            <a:r>
              <a:rPr lang="en-GB" dirty="0"/>
              <a:t>Transmission only happens within the community</a:t>
            </a:r>
          </a:p>
          <a:p>
            <a:pPr lvl="1"/>
            <a:r>
              <a:rPr lang="en-GB" dirty="0"/>
              <a:t>People move physically between them</a:t>
            </a:r>
            <a:endParaRPr lang="en-US" dirty="0"/>
          </a:p>
          <a:p>
            <a:r>
              <a:rPr lang="en-GB" dirty="0"/>
              <a:t>When would you use one over another?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1E4B10-1A2E-D449-A61C-D1AF78A7B908}"/>
                  </a:ext>
                </a:extLst>
              </p:cNvPr>
              <p:cNvSpPr/>
              <p:nvPr/>
            </p:nvSpPr>
            <p:spPr>
              <a:xfrm>
                <a:off x="5110845" y="2120047"/>
                <a:ext cx="1794704" cy="978653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Susceptible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F1E4B10-1A2E-D449-A61C-D1AF78A7B9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845" y="2120047"/>
                <a:ext cx="1794704" cy="978653"/>
              </a:xfrm>
              <a:prstGeom prst="rect">
                <a:avLst/>
              </a:prstGeom>
              <a:blipFill>
                <a:blip r:embed="rId2"/>
                <a:stretch>
                  <a:fillRect l="-2098" r="-5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31EBF56-DC0A-AB43-9D34-166B8BCADCF7}"/>
                  </a:ext>
                </a:extLst>
              </p:cNvPr>
              <p:cNvSpPr/>
              <p:nvPr/>
            </p:nvSpPr>
            <p:spPr>
              <a:xfrm>
                <a:off x="10295787" y="2120047"/>
                <a:ext cx="1676445" cy="978652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Recovered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31EBF56-DC0A-AB43-9D34-166B8BCADC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5787" y="2120047"/>
                <a:ext cx="1676445" cy="978652"/>
              </a:xfrm>
              <a:prstGeom prst="rect">
                <a:avLst/>
              </a:prstGeom>
              <a:blipFill>
                <a:blip r:embed="rId3"/>
                <a:stretch>
                  <a:fillRect l="-1493" r="-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566E44B-E940-674A-BFFF-6F35D9A84B2B}"/>
                  </a:ext>
                </a:extLst>
              </p:cNvPr>
              <p:cNvSpPr/>
              <p:nvPr/>
            </p:nvSpPr>
            <p:spPr>
              <a:xfrm>
                <a:off x="7743771" y="2111169"/>
                <a:ext cx="1637031" cy="978652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Infectious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566E44B-E940-674A-BFFF-6F35D9A84B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771" y="2111169"/>
                <a:ext cx="1637031" cy="978652"/>
              </a:xfrm>
              <a:prstGeom prst="rect">
                <a:avLst/>
              </a:prstGeom>
              <a:blipFill>
                <a:blip r:embed="rId4"/>
                <a:stretch>
                  <a:fillRect r="-3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484F23-BB17-3843-8533-E900E8D2FD4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940494" y="2600495"/>
            <a:ext cx="8032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34E359-526B-954B-8DD1-C707E56C08D9}"/>
              </a:ext>
            </a:extLst>
          </p:cNvPr>
          <p:cNvCxnSpPr>
            <a:cxnSpLocks/>
          </p:cNvCxnSpPr>
          <p:nvPr/>
        </p:nvCxnSpPr>
        <p:spPr>
          <a:xfrm>
            <a:off x="9480963" y="2609373"/>
            <a:ext cx="8148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DF256B-E8AA-C249-ADDC-A5A2F4A8DAEB}"/>
                  </a:ext>
                </a:extLst>
              </p:cNvPr>
              <p:cNvSpPr/>
              <p:nvPr/>
            </p:nvSpPr>
            <p:spPr>
              <a:xfrm>
                <a:off x="5110845" y="4352109"/>
                <a:ext cx="1794704" cy="978653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Susceptible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DF256B-E8AA-C249-ADDC-A5A2F4A8DA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845" y="4352109"/>
                <a:ext cx="1794704" cy="978653"/>
              </a:xfrm>
              <a:prstGeom prst="rect">
                <a:avLst/>
              </a:prstGeom>
              <a:blipFill>
                <a:blip r:embed="rId5"/>
                <a:stretch>
                  <a:fillRect l="-2098" r="-5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DEF39B8-AABD-B042-ABC1-EB7F90B7233D}"/>
                  </a:ext>
                </a:extLst>
              </p:cNvPr>
              <p:cNvSpPr/>
              <p:nvPr/>
            </p:nvSpPr>
            <p:spPr>
              <a:xfrm>
                <a:off x="10295787" y="4352109"/>
                <a:ext cx="1676445" cy="978652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Recovered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DEF39B8-AABD-B042-ABC1-EB7F90B72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5787" y="4352109"/>
                <a:ext cx="1676445" cy="978652"/>
              </a:xfrm>
              <a:prstGeom prst="rect">
                <a:avLst/>
              </a:prstGeom>
              <a:blipFill>
                <a:blip r:embed="rId6"/>
                <a:stretch>
                  <a:fillRect l="-1493" r="-5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AA030D-E13C-9240-9F76-2CC870F87695}"/>
                  </a:ext>
                </a:extLst>
              </p:cNvPr>
              <p:cNvSpPr/>
              <p:nvPr/>
            </p:nvSpPr>
            <p:spPr>
              <a:xfrm>
                <a:off x="7743771" y="4343231"/>
                <a:ext cx="1637031" cy="978652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Infectious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AA030D-E13C-9240-9F76-2CC870F876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771" y="4343231"/>
                <a:ext cx="1637031" cy="978652"/>
              </a:xfrm>
              <a:prstGeom prst="rect">
                <a:avLst/>
              </a:prstGeom>
              <a:blipFill>
                <a:blip r:embed="rId7"/>
                <a:stretch>
                  <a:fillRect r="-3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9AC202-34DB-9746-B7FB-38D5DE15CC6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940494" y="4832557"/>
            <a:ext cx="8032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AC15C8-514E-2A44-AE46-690A4603CDE5}"/>
              </a:ext>
            </a:extLst>
          </p:cNvPr>
          <p:cNvCxnSpPr>
            <a:cxnSpLocks/>
          </p:cNvCxnSpPr>
          <p:nvPr/>
        </p:nvCxnSpPr>
        <p:spPr>
          <a:xfrm>
            <a:off x="9480963" y="4841435"/>
            <a:ext cx="8148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10D9685E-B282-B047-96A1-AAFC9EEA217F}"/>
              </a:ext>
            </a:extLst>
          </p:cNvPr>
          <p:cNvSpPr/>
          <p:nvPr/>
        </p:nvSpPr>
        <p:spPr>
          <a:xfrm rot="20811516" flipH="1">
            <a:off x="7240266" y="1469575"/>
            <a:ext cx="1462852" cy="735209"/>
          </a:xfrm>
          <a:prstGeom prst="uturnArrow">
            <a:avLst>
              <a:gd name="adj1" fmla="val 8505"/>
              <a:gd name="adj2" fmla="val 17065"/>
              <a:gd name="adj3" fmla="val 18218"/>
              <a:gd name="adj4" fmla="val 75000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20505C88-BD4D-5B4A-89DB-2A1C6A7D1754}"/>
              </a:ext>
            </a:extLst>
          </p:cNvPr>
          <p:cNvSpPr/>
          <p:nvPr/>
        </p:nvSpPr>
        <p:spPr>
          <a:xfrm rot="788484" flipH="1" flipV="1">
            <a:off x="7012344" y="5177487"/>
            <a:ext cx="1462852" cy="735209"/>
          </a:xfrm>
          <a:prstGeom prst="uturnArrow">
            <a:avLst>
              <a:gd name="adj1" fmla="val 8505"/>
              <a:gd name="adj2" fmla="val 17065"/>
              <a:gd name="adj3" fmla="val 18218"/>
              <a:gd name="adj4" fmla="val 75000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8B4ED5-8C48-454B-A528-AB885D5FB01D}"/>
              </a:ext>
            </a:extLst>
          </p:cNvPr>
          <p:cNvCxnSpPr/>
          <p:nvPr/>
        </p:nvCxnSpPr>
        <p:spPr>
          <a:xfrm>
            <a:off x="6096000" y="3224463"/>
            <a:ext cx="0" cy="9986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CA6EA0-70A8-4912-9CA7-60CA02C5D587}"/>
              </a:ext>
            </a:extLst>
          </p:cNvPr>
          <p:cNvCxnSpPr>
            <a:cxnSpLocks/>
          </p:cNvCxnSpPr>
          <p:nvPr/>
        </p:nvCxnSpPr>
        <p:spPr>
          <a:xfrm flipV="1">
            <a:off x="5939589" y="3224463"/>
            <a:ext cx="0" cy="9986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BC3050-14A0-4957-992F-8E4374E0F296}"/>
              </a:ext>
            </a:extLst>
          </p:cNvPr>
          <p:cNvCxnSpPr/>
          <p:nvPr/>
        </p:nvCxnSpPr>
        <p:spPr>
          <a:xfrm>
            <a:off x="8642684" y="3224463"/>
            <a:ext cx="0" cy="9986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14881AB-DF66-4BA0-A50C-04BF3E5B8200}"/>
              </a:ext>
            </a:extLst>
          </p:cNvPr>
          <p:cNvCxnSpPr>
            <a:cxnSpLocks/>
          </p:cNvCxnSpPr>
          <p:nvPr/>
        </p:nvCxnSpPr>
        <p:spPr>
          <a:xfrm flipV="1">
            <a:off x="8486273" y="3224463"/>
            <a:ext cx="0" cy="9986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E78FB5-FCB5-45FB-B3D7-0E688D88D571}"/>
              </a:ext>
            </a:extLst>
          </p:cNvPr>
          <p:cNvCxnSpPr/>
          <p:nvPr/>
        </p:nvCxnSpPr>
        <p:spPr>
          <a:xfrm>
            <a:off x="11285621" y="3224463"/>
            <a:ext cx="0" cy="9986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3E1FAC7-505C-4A8E-9B1A-D7EB3C54370E}"/>
              </a:ext>
            </a:extLst>
          </p:cNvPr>
          <p:cNvCxnSpPr>
            <a:cxnSpLocks/>
          </p:cNvCxnSpPr>
          <p:nvPr/>
        </p:nvCxnSpPr>
        <p:spPr>
          <a:xfrm flipV="1">
            <a:off x="11129210" y="3224463"/>
            <a:ext cx="0" cy="9986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55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D1D55B-2A41-42A2-9D4D-9C658BF49DC1}"/>
                  </a:ext>
                </a:extLst>
              </p:cNvPr>
              <p:cNvSpPr/>
              <p:nvPr/>
            </p:nvSpPr>
            <p:spPr>
              <a:xfrm>
                <a:off x="2235526" y="676043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D1D55B-2A41-42A2-9D4D-9C658BF49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526" y="676043"/>
                <a:ext cx="574854" cy="587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6A961E-9A40-4219-95FE-4115B0E70C76}"/>
                  </a:ext>
                </a:extLst>
              </p:cNvPr>
              <p:cNvSpPr/>
              <p:nvPr/>
            </p:nvSpPr>
            <p:spPr>
              <a:xfrm>
                <a:off x="4823689" y="635506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6A961E-9A40-4219-95FE-4115B0E70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89" y="635506"/>
                <a:ext cx="659928" cy="5870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60EBC2-4951-40E2-9780-72CC58B9876C}"/>
                  </a:ext>
                </a:extLst>
              </p:cNvPr>
              <p:cNvSpPr/>
              <p:nvPr/>
            </p:nvSpPr>
            <p:spPr>
              <a:xfrm>
                <a:off x="3538429" y="640728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60EBC2-4951-40E2-9780-72CC58B98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429" y="640728"/>
                <a:ext cx="659928" cy="5870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6E88BE-73CD-425A-8F37-93DC3CBA2784}"/>
              </a:ext>
            </a:extLst>
          </p:cNvPr>
          <p:cNvCxnSpPr>
            <a:cxnSpLocks/>
          </p:cNvCxnSpPr>
          <p:nvPr/>
        </p:nvCxnSpPr>
        <p:spPr>
          <a:xfrm>
            <a:off x="2643254" y="1337772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8D2C75-3057-49EF-8CDF-20D2D14559B4}"/>
              </a:ext>
            </a:extLst>
          </p:cNvPr>
          <p:cNvCxnSpPr>
            <a:cxnSpLocks/>
          </p:cNvCxnSpPr>
          <p:nvPr/>
        </p:nvCxnSpPr>
        <p:spPr>
          <a:xfrm flipV="1">
            <a:off x="2486843" y="1337772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777068-64C0-4A7D-94FD-1051802B5849}"/>
              </a:ext>
            </a:extLst>
          </p:cNvPr>
          <p:cNvCxnSpPr>
            <a:cxnSpLocks/>
          </p:cNvCxnSpPr>
          <p:nvPr/>
        </p:nvCxnSpPr>
        <p:spPr>
          <a:xfrm>
            <a:off x="3952055" y="1337772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54692D-B758-40A1-B44B-04D99A31E87D}"/>
              </a:ext>
            </a:extLst>
          </p:cNvPr>
          <p:cNvCxnSpPr>
            <a:cxnSpLocks/>
          </p:cNvCxnSpPr>
          <p:nvPr/>
        </p:nvCxnSpPr>
        <p:spPr>
          <a:xfrm flipV="1">
            <a:off x="3795644" y="1337772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36DFE0-A3DB-4591-8812-2BC4A9273B66}"/>
              </a:ext>
            </a:extLst>
          </p:cNvPr>
          <p:cNvCxnSpPr>
            <a:cxnSpLocks/>
          </p:cNvCxnSpPr>
          <p:nvPr/>
        </p:nvCxnSpPr>
        <p:spPr>
          <a:xfrm>
            <a:off x="5220615" y="1337773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0C1DFF-DA10-4848-8F40-2F686D21A61C}"/>
              </a:ext>
            </a:extLst>
          </p:cNvPr>
          <p:cNvCxnSpPr>
            <a:cxnSpLocks/>
          </p:cNvCxnSpPr>
          <p:nvPr/>
        </p:nvCxnSpPr>
        <p:spPr>
          <a:xfrm flipV="1">
            <a:off x="5064204" y="1337773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D81C92A-0744-45B6-A49E-6AA120DD458D}"/>
                  </a:ext>
                </a:extLst>
              </p:cNvPr>
              <p:cNvSpPr/>
              <p:nvPr/>
            </p:nvSpPr>
            <p:spPr>
              <a:xfrm>
                <a:off x="2229209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D81C92A-0744-45B6-A49E-6AA120DD4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209" y="1901737"/>
                <a:ext cx="659928" cy="5870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47C11E0-AD64-4579-9D3B-0CD50197D9D1}"/>
                  </a:ext>
                </a:extLst>
              </p:cNvPr>
              <p:cNvSpPr/>
              <p:nvPr/>
            </p:nvSpPr>
            <p:spPr>
              <a:xfrm>
                <a:off x="4823689" y="1913055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47C11E0-AD64-4579-9D3B-0CD50197D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89" y="1913055"/>
                <a:ext cx="659928" cy="5870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BFADF41-771E-4F54-9460-8D15C3A31217}"/>
                  </a:ext>
                </a:extLst>
              </p:cNvPr>
              <p:cNvSpPr/>
              <p:nvPr/>
            </p:nvSpPr>
            <p:spPr>
              <a:xfrm>
                <a:off x="3499154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BFADF41-771E-4F54-9460-8D15C3A31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54" y="1901737"/>
                <a:ext cx="659928" cy="5870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U-Turn Arrow 14">
            <a:extLst>
              <a:ext uri="{FF2B5EF4-FFF2-40B4-BE49-F238E27FC236}">
                <a16:creationId xmlns:a16="http://schemas.microsoft.com/office/drawing/2014/main" id="{524568B4-2935-40D9-9A38-6983593271F4}"/>
              </a:ext>
            </a:extLst>
          </p:cNvPr>
          <p:cNvSpPr/>
          <p:nvPr/>
        </p:nvSpPr>
        <p:spPr>
          <a:xfrm rot="20811516" flipH="1">
            <a:off x="3012544" y="438934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987CCE5-386E-44B6-85DF-F41D5B9C21C2}"/>
              </a:ext>
            </a:extLst>
          </p:cNvPr>
          <p:cNvCxnSpPr>
            <a:cxnSpLocks/>
          </p:cNvCxnSpPr>
          <p:nvPr/>
        </p:nvCxnSpPr>
        <p:spPr>
          <a:xfrm flipV="1">
            <a:off x="4232418" y="94649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49EF958-CE4D-4A5B-9040-8B3CBA330DCE}"/>
              </a:ext>
            </a:extLst>
          </p:cNvPr>
          <p:cNvCxnSpPr>
            <a:cxnSpLocks/>
          </p:cNvCxnSpPr>
          <p:nvPr/>
        </p:nvCxnSpPr>
        <p:spPr>
          <a:xfrm flipV="1">
            <a:off x="2916333" y="942823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C0AE6BE-3597-419B-8696-76A5C3AC97DA}"/>
              </a:ext>
            </a:extLst>
          </p:cNvPr>
          <p:cNvCxnSpPr>
            <a:cxnSpLocks/>
          </p:cNvCxnSpPr>
          <p:nvPr/>
        </p:nvCxnSpPr>
        <p:spPr>
          <a:xfrm flipV="1">
            <a:off x="2915071" y="219524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07C20F5-9525-45CF-9DFB-A73AC0062FC5}"/>
              </a:ext>
            </a:extLst>
          </p:cNvPr>
          <p:cNvCxnSpPr>
            <a:cxnSpLocks/>
          </p:cNvCxnSpPr>
          <p:nvPr/>
        </p:nvCxnSpPr>
        <p:spPr>
          <a:xfrm flipV="1">
            <a:off x="4198357" y="2195230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U-Turn Arrow 14">
            <a:extLst>
              <a:ext uri="{FF2B5EF4-FFF2-40B4-BE49-F238E27FC236}">
                <a16:creationId xmlns:a16="http://schemas.microsoft.com/office/drawing/2014/main" id="{407E2FE0-2BC1-4852-AF58-9215522DF552}"/>
              </a:ext>
            </a:extLst>
          </p:cNvPr>
          <p:cNvSpPr/>
          <p:nvPr/>
        </p:nvSpPr>
        <p:spPr>
          <a:xfrm rot="788484" flipH="1" flipV="1">
            <a:off x="3018402" y="2431025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65F6BC-3C6F-4CA8-881E-DB6F00C5511C}"/>
                  </a:ext>
                </a:extLst>
              </p:cNvPr>
              <p:cNvSpPr/>
              <p:nvPr/>
            </p:nvSpPr>
            <p:spPr>
              <a:xfrm>
                <a:off x="7179453" y="676043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65F6BC-3C6F-4CA8-881E-DB6F00C55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453" y="676043"/>
                <a:ext cx="574854" cy="5870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E3AE841-ADB9-4540-8FEC-30592DB94297}"/>
                  </a:ext>
                </a:extLst>
              </p:cNvPr>
              <p:cNvSpPr/>
              <p:nvPr/>
            </p:nvSpPr>
            <p:spPr>
              <a:xfrm>
                <a:off x="9767616" y="635506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E3AE841-ADB9-4540-8FEC-30592DB94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616" y="635506"/>
                <a:ext cx="659928" cy="5870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0C1763-E64D-4212-A861-CA9FD86D2D09}"/>
                  </a:ext>
                </a:extLst>
              </p:cNvPr>
              <p:cNvSpPr/>
              <p:nvPr/>
            </p:nvSpPr>
            <p:spPr>
              <a:xfrm>
                <a:off x="8482356" y="640728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0C1763-E64D-4212-A861-CA9FD86D2D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356" y="640728"/>
                <a:ext cx="659928" cy="5870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E41CABE-A4C2-4856-813E-8B6A62E6B1E7}"/>
                  </a:ext>
                </a:extLst>
              </p:cNvPr>
              <p:cNvSpPr/>
              <p:nvPr/>
            </p:nvSpPr>
            <p:spPr>
              <a:xfrm>
                <a:off x="7173136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E41CABE-A4C2-4856-813E-8B6A62E6B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136" y="1901737"/>
                <a:ext cx="659928" cy="5870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C85A95-DDC5-476E-9143-FDAA92D34D94}"/>
                  </a:ext>
                </a:extLst>
              </p:cNvPr>
              <p:cNvSpPr/>
              <p:nvPr/>
            </p:nvSpPr>
            <p:spPr>
              <a:xfrm>
                <a:off x="9767616" y="1913055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C85A95-DDC5-476E-9143-FDAA92D34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616" y="1913055"/>
                <a:ext cx="659928" cy="5870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D8906EB-5A61-4745-A670-4BA6C109C2DF}"/>
                  </a:ext>
                </a:extLst>
              </p:cNvPr>
              <p:cNvSpPr/>
              <p:nvPr/>
            </p:nvSpPr>
            <p:spPr>
              <a:xfrm>
                <a:off x="8443081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D8906EB-5A61-4745-A670-4BA6C109C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081" y="1901737"/>
                <a:ext cx="659928" cy="5870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U-Turn Arrow 14">
            <a:extLst>
              <a:ext uri="{FF2B5EF4-FFF2-40B4-BE49-F238E27FC236}">
                <a16:creationId xmlns:a16="http://schemas.microsoft.com/office/drawing/2014/main" id="{5912D2CD-9B11-43A5-90A5-827F58735992}"/>
              </a:ext>
            </a:extLst>
          </p:cNvPr>
          <p:cNvSpPr/>
          <p:nvPr/>
        </p:nvSpPr>
        <p:spPr>
          <a:xfrm rot="20811516" flipH="1">
            <a:off x="7956471" y="438934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750AB66-B3AF-4294-977A-16F888FF6F69}"/>
              </a:ext>
            </a:extLst>
          </p:cNvPr>
          <p:cNvCxnSpPr>
            <a:cxnSpLocks/>
          </p:cNvCxnSpPr>
          <p:nvPr/>
        </p:nvCxnSpPr>
        <p:spPr>
          <a:xfrm flipV="1">
            <a:off x="9176345" y="94649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612DBF0-8AEB-481A-9F21-05F3E71C5EF7}"/>
              </a:ext>
            </a:extLst>
          </p:cNvPr>
          <p:cNvCxnSpPr>
            <a:cxnSpLocks/>
          </p:cNvCxnSpPr>
          <p:nvPr/>
        </p:nvCxnSpPr>
        <p:spPr>
          <a:xfrm flipV="1">
            <a:off x="7860260" y="942823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B0EC341-A825-4D1F-9B21-3E05019254D3}"/>
              </a:ext>
            </a:extLst>
          </p:cNvPr>
          <p:cNvCxnSpPr>
            <a:cxnSpLocks/>
          </p:cNvCxnSpPr>
          <p:nvPr/>
        </p:nvCxnSpPr>
        <p:spPr>
          <a:xfrm flipV="1">
            <a:off x="7858998" y="219524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E225258-AF10-4F5F-BD36-FC94B0DAD76F}"/>
              </a:ext>
            </a:extLst>
          </p:cNvPr>
          <p:cNvCxnSpPr>
            <a:cxnSpLocks/>
          </p:cNvCxnSpPr>
          <p:nvPr/>
        </p:nvCxnSpPr>
        <p:spPr>
          <a:xfrm flipV="1">
            <a:off x="9142284" y="2195230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U-Turn Arrow 14">
            <a:extLst>
              <a:ext uri="{FF2B5EF4-FFF2-40B4-BE49-F238E27FC236}">
                <a16:creationId xmlns:a16="http://schemas.microsoft.com/office/drawing/2014/main" id="{00E81A14-D778-4FA7-AA52-450746ACD377}"/>
              </a:ext>
            </a:extLst>
          </p:cNvPr>
          <p:cNvSpPr/>
          <p:nvPr/>
        </p:nvSpPr>
        <p:spPr>
          <a:xfrm rot="788484" flipH="1" flipV="1">
            <a:off x="7962329" y="2431025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107D8C5-34D0-4152-B7E6-3DDD0BD7D736}"/>
              </a:ext>
            </a:extLst>
          </p:cNvPr>
          <p:cNvCxnSpPr>
            <a:cxnSpLocks/>
          </p:cNvCxnSpPr>
          <p:nvPr/>
        </p:nvCxnSpPr>
        <p:spPr>
          <a:xfrm flipH="1" flipV="1">
            <a:off x="8047091" y="1154513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7D93436-E5A3-4657-9FCF-F5B715F0EAE4}"/>
              </a:ext>
            </a:extLst>
          </p:cNvPr>
          <p:cNvCxnSpPr>
            <a:cxnSpLocks/>
          </p:cNvCxnSpPr>
          <p:nvPr/>
        </p:nvCxnSpPr>
        <p:spPr>
          <a:xfrm flipH="1">
            <a:off x="8089493" y="1322198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A189E1BD-2242-47BB-BB1B-E02FAC6D5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62691"/>
            <a:ext cx="5157787" cy="30269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move people physically from one area to another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Some S1 individuals move to patch 2 and become S2, etc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Transmission only occurs within patch</a:t>
            </a:r>
          </a:p>
          <a:p>
            <a:pPr marL="742950" lvl="1" indent="-285750"/>
            <a:r>
              <a:rPr lang="en-GB" dirty="0"/>
              <a:t>I2 individuals can only infect S2</a:t>
            </a:r>
            <a:endParaRPr lang="en-US" dirty="0"/>
          </a:p>
          <a:p>
            <a:endParaRPr lang="en-US" sz="3200" dirty="0"/>
          </a:p>
        </p:txBody>
      </p:sp>
      <p:sp>
        <p:nvSpPr>
          <p:cNvPr id="72" name="Content Placeholder 71">
            <a:extLst>
              <a:ext uri="{FF2B5EF4-FFF2-40B4-BE49-F238E27FC236}">
                <a16:creationId xmlns:a16="http://schemas.microsoft.com/office/drawing/2014/main" id="{1E900823-E997-4949-9252-3E3582DF0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62691"/>
            <a:ext cx="5183188" cy="3026972"/>
          </a:xfrm>
        </p:spPr>
        <p:txBody>
          <a:bodyPr>
            <a:normAutofit/>
          </a:bodyPr>
          <a:lstStyle/>
          <a:p>
            <a:r>
              <a:rPr lang="en-GB" dirty="0"/>
              <a:t>People always stay in the same place</a:t>
            </a:r>
          </a:p>
          <a:p>
            <a:r>
              <a:rPr lang="en-GB" dirty="0"/>
              <a:t>Cross-community transmission occurs</a:t>
            </a:r>
          </a:p>
          <a:p>
            <a:pPr lvl="1"/>
            <a:r>
              <a:rPr lang="en-GB" dirty="0"/>
              <a:t>I2 can infect S1, but probably at a much lower contact rate than I2 to S2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05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D1D55B-2A41-42A2-9D4D-9C658BF49DC1}"/>
                  </a:ext>
                </a:extLst>
              </p:cNvPr>
              <p:cNvSpPr/>
              <p:nvPr/>
            </p:nvSpPr>
            <p:spPr>
              <a:xfrm>
                <a:off x="2235526" y="676043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D1D55B-2A41-42A2-9D4D-9C658BF49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526" y="676043"/>
                <a:ext cx="574854" cy="587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6A961E-9A40-4219-95FE-4115B0E70C76}"/>
                  </a:ext>
                </a:extLst>
              </p:cNvPr>
              <p:cNvSpPr/>
              <p:nvPr/>
            </p:nvSpPr>
            <p:spPr>
              <a:xfrm>
                <a:off x="4823689" y="635506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6A961E-9A40-4219-95FE-4115B0E70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89" y="635506"/>
                <a:ext cx="659928" cy="5870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60EBC2-4951-40E2-9780-72CC58B9876C}"/>
                  </a:ext>
                </a:extLst>
              </p:cNvPr>
              <p:cNvSpPr/>
              <p:nvPr/>
            </p:nvSpPr>
            <p:spPr>
              <a:xfrm>
                <a:off x="3538429" y="640728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60EBC2-4951-40E2-9780-72CC58B98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429" y="640728"/>
                <a:ext cx="659928" cy="5870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6E88BE-73CD-425A-8F37-93DC3CBA2784}"/>
              </a:ext>
            </a:extLst>
          </p:cNvPr>
          <p:cNvCxnSpPr>
            <a:cxnSpLocks/>
          </p:cNvCxnSpPr>
          <p:nvPr/>
        </p:nvCxnSpPr>
        <p:spPr>
          <a:xfrm>
            <a:off x="2643254" y="1337772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8D2C75-3057-49EF-8CDF-20D2D14559B4}"/>
              </a:ext>
            </a:extLst>
          </p:cNvPr>
          <p:cNvCxnSpPr>
            <a:cxnSpLocks/>
          </p:cNvCxnSpPr>
          <p:nvPr/>
        </p:nvCxnSpPr>
        <p:spPr>
          <a:xfrm flipV="1">
            <a:off x="2486843" y="1337772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777068-64C0-4A7D-94FD-1051802B5849}"/>
              </a:ext>
            </a:extLst>
          </p:cNvPr>
          <p:cNvCxnSpPr>
            <a:cxnSpLocks/>
          </p:cNvCxnSpPr>
          <p:nvPr/>
        </p:nvCxnSpPr>
        <p:spPr>
          <a:xfrm>
            <a:off x="3952055" y="1337772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54692D-B758-40A1-B44B-04D99A31E87D}"/>
              </a:ext>
            </a:extLst>
          </p:cNvPr>
          <p:cNvCxnSpPr>
            <a:cxnSpLocks/>
          </p:cNvCxnSpPr>
          <p:nvPr/>
        </p:nvCxnSpPr>
        <p:spPr>
          <a:xfrm flipV="1">
            <a:off x="3795644" y="1337772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36DFE0-A3DB-4591-8812-2BC4A9273B66}"/>
              </a:ext>
            </a:extLst>
          </p:cNvPr>
          <p:cNvCxnSpPr>
            <a:cxnSpLocks/>
          </p:cNvCxnSpPr>
          <p:nvPr/>
        </p:nvCxnSpPr>
        <p:spPr>
          <a:xfrm>
            <a:off x="5220615" y="1337773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0C1DFF-DA10-4848-8F40-2F686D21A61C}"/>
              </a:ext>
            </a:extLst>
          </p:cNvPr>
          <p:cNvCxnSpPr>
            <a:cxnSpLocks/>
          </p:cNvCxnSpPr>
          <p:nvPr/>
        </p:nvCxnSpPr>
        <p:spPr>
          <a:xfrm flipV="1">
            <a:off x="5064204" y="1337773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D81C92A-0744-45B6-A49E-6AA120DD458D}"/>
                  </a:ext>
                </a:extLst>
              </p:cNvPr>
              <p:cNvSpPr/>
              <p:nvPr/>
            </p:nvSpPr>
            <p:spPr>
              <a:xfrm>
                <a:off x="2229209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D81C92A-0744-45B6-A49E-6AA120DD4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209" y="1901737"/>
                <a:ext cx="659928" cy="5870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47C11E0-AD64-4579-9D3B-0CD50197D9D1}"/>
                  </a:ext>
                </a:extLst>
              </p:cNvPr>
              <p:cNvSpPr/>
              <p:nvPr/>
            </p:nvSpPr>
            <p:spPr>
              <a:xfrm>
                <a:off x="4823689" y="1913055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47C11E0-AD64-4579-9D3B-0CD50197D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89" y="1913055"/>
                <a:ext cx="659928" cy="5870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BFADF41-771E-4F54-9460-8D15C3A31217}"/>
                  </a:ext>
                </a:extLst>
              </p:cNvPr>
              <p:cNvSpPr/>
              <p:nvPr/>
            </p:nvSpPr>
            <p:spPr>
              <a:xfrm>
                <a:off x="3499154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BFADF41-771E-4F54-9460-8D15C3A31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54" y="1901737"/>
                <a:ext cx="659928" cy="5870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U-Turn Arrow 14">
            <a:extLst>
              <a:ext uri="{FF2B5EF4-FFF2-40B4-BE49-F238E27FC236}">
                <a16:creationId xmlns:a16="http://schemas.microsoft.com/office/drawing/2014/main" id="{524568B4-2935-40D9-9A38-6983593271F4}"/>
              </a:ext>
            </a:extLst>
          </p:cNvPr>
          <p:cNvSpPr/>
          <p:nvPr/>
        </p:nvSpPr>
        <p:spPr>
          <a:xfrm rot="20811516" flipH="1">
            <a:off x="3012544" y="438934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987CCE5-386E-44B6-85DF-F41D5B9C21C2}"/>
              </a:ext>
            </a:extLst>
          </p:cNvPr>
          <p:cNvCxnSpPr>
            <a:cxnSpLocks/>
          </p:cNvCxnSpPr>
          <p:nvPr/>
        </p:nvCxnSpPr>
        <p:spPr>
          <a:xfrm flipV="1">
            <a:off x="4232418" y="94649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49EF958-CE4D-4A5B-9040-8B3CBA330DCE}"/>
              </a:ext>
            </a:extLst>
          </p:cNvPr>
          <p:cNvCxnSpPr>
            <a:cxnSpLocks/>
          </p:cNvCxnSpPr>
          <p:nvPr/>
        </p:nvCxnSpPr>
        <p:spPr>
          <a:xfrm flipV="1">
            <a:off x="2916333" y="942823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C0AE6BE-3597-419B-8696-76A5C3AC97DA}"/>
              </a:ext>
            </a:extLst>
          </p:cNvPr>
          <p:cNvCxnSpPr>
            <a:cxnSpLocks/>
          </p:cNvCxnSpPr>
          <p:nvPr/>
        </p:nvCxnSpPr>
        <p:spPr>
          <a:xfrm flipV="1">
            <a:off x="2915071" y="219524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07C20F5-9525-45CF-9DFB-A73AC0062FC5}"/>
              </a:ext>
            </a:extLst>
          </p:cNvPr>
          <p:cNvCxnSpPr>
            <a:cxnSpLocks/>
          </p:cNvCxnSpPr>
          <p:nvPr/>
        </p:nvCxnSpPr>
        <p:spPr>
          <a:xfrm flipV="1">
            <a:off x="4198357" y="2195230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U-Turn Arrow 14">
            <a:extLst>
              <a:ext uri="{FF2B5EF4-FFF2-40B4-BE49-F238E27FC236}">
                <a16:creationId xmlns:a16="http://schemas.microsoft.com/office/drawing/2014/main" id="{407E2FE0-2BC1-4852-AF58-9215522DF552}"/>
              </a:ext>
            </a:extLst>
          </p:cNvPr>
          <p:cNvSpPr/>
          <p:nvPr/>
        </p:nvSpPr>
        <p:spPr>
          <a:xfrm rot="788484" flipH="1" flipV="1">
            <a:off x="3018402" y="2431025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65F6BC-3C6F-4CA8-881E-DB6F00C5511C}"/>
                  </a:ext>
                </a:extLst>
              </p:cNvPr>
              <p:cNvSpPr/>
              <p:nvPr/>
            </p:nvSpPr>
            <p:spPr>
              <a:xfrm>
                <a:off x="7179453" y="676043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65F6BC-3C6F-4CA8-881E-DB6F00C55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453" y="676043"/>
                <a:ext cx="574854" cy="5870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E3AE841-ADB9-4540-8FEC-30592DB94297}"/>
                  </a:ext>
                </a:extLst>
              </p:cNvPr>
              <p:cNvSpPr/>
              <p:nvPr/>
            </p:nvSpPr>
            <p:spPr>
              <a:xfrm>
                <a:off x="9767616" y="635506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E3AE841-ADB9-4540-8FEC-30592DB94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616" y="635506"/>
                <a:ext cx="659928" cy="5870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0C1763-E64D-4212-A861-CA9FD86D2D09}"/>
                  </a:ext>
                </a:extLst>
              </p:cNvPr>
              <p:cNvSpPr/>
              <p:nvPr/>
            </p:nvSpPr>
            <p:spPr>
              <a:xfrm>
                <a:off x="8482356" y="640728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0C1763-E64D-4212-A861-CA9FD86D2D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356" y="640728"/>
                <a:ext cx="659928" cy="5870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E41CABE-A4C2-4856-813E-8B6A62E6B1E7}"/>
                  </a:ext>
                </a:extLst>
              </p:cNvPr>
              <p:cNvSpPr/>
              <p:nvPr/>
            </p:nvSpPr>
            <p:spPr>
              <a:xfrm>
                <a:off x="7173136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E41CABE-A4C2-4856-813E-8B6A62E6B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136" y="1901737"/>
                <a:ext cx="659928" cy="5870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C85A95-DDC5-476E-9143-FDAA92D34D94}"/>
                  </a:ext>
                </a:extLst>
              </p:cNvPr>
              <p:cNvSpPr/>
              <p:nvPr/>
            </p:nvSpPr>
            <p:spPr>
              <a:xfrm>
                <a:off x="9767616" y="1913055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C85A95-DDC5-476E-9143-FDAA92D34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616" y="1913055"/>
                <a:ext cx="659928" cy="5870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D8906EB-5A61-4745-A670-4BA6C109C2DF}"/>
                  </a:ext>
                </a:extLst>
              </p:cNvPr>
              <p:cNvSpPr/>
              <p:nvPr/>
            </p:nvSpPr>
            <p:spPr>
              <a:xfrm>
                <a:off x="8443081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D8906EB-5A61-4745-A670-4BA6C109C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081" y="1901737"/>
                <a:ext cx="659928" cy="5870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U-Turn Arrow 14">
            <a:extLst>
              <a:ext uri="{FF2B5EF4-FFF2-40B4-BE49-F238E27FC236}">
                <a16:creationId xmlns:a16="http://schemas.microsoft.com/office/drawing/2014/main" id="{5912D2CD-9B11-43A5-90A5-827F58735992}"/>
              </a:ext>
            </a:extLst>
          </p:cNvPr>
          <p:cNvSpPr/>
          <p:nvPr/>
        </p:nvSpPr>
        <p:spPr>
          <a:xfrm rot="20811516" flipH="1">
            <a:off x="7956471" y="438934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750AB66-B3AF-4294-977A-16F888FF6F69}"/>
              </a:ext>
            </a:extLst>
          </p:cNvPr>
          <p:cNvCxnSpPr>
            <a:cxnSpLocks/>
          </p:cNvCxnSpPr>
          <p:nvPr/>
        </p:nvCxnSpPr>
        <p:spPr>
          <a:xfrm flipV="1">
            <a:off x="9176345" y="94649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612DBF0-8AEB-481A-9F21-05F3E71C5EF7}"/>
              </a:ext>
            </a:extLst>
          </p:cNvPr>
          <p:cNvCxnSpPr>
            <a:cxnSpLocks/>
          </p:cNvCxnSpPr>
          <p:nvPr/>
        </p:nvCxnSpPr>
        <p:spPr>
          <a:xfrm flipV="1">
            <a:off x="7860260" y="942823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B0EC341-A825-4D1F-9B21-3E05019254D3}"/>
              </a:ext>
            </a:extLst>
          </p:cNvPr>
          <p:cNvCxnSpPr>
            <a:cxnSpLocks/>
          </p:cNvCxnSpPr>
          <p:nvPr/>
        </p:nvCxnSpPr>
        <p:spPr>
          <a:xfrm flipV="1">
            <a:off x="7858998" y="219524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E225258-AF10-4F5F-BD36-FC94B0DAD76F}"/>
              </a:ext>
            </a:extLst>
          </p:cNvPr>
          <p:cNvCxnSpPr>
            <a:cxnSpLocks/>
          </p:cNvCxnSpPr>
          <p:nvPr/>
        </p:nvCxnSpPr>
        <p:spPr>
          <a:xfrm flipV="1">
            <a:off x="9142284" y="2195230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U-Turn Arrow 14">
            <a:extLst>
              <a:ext uri="{FF2B5EF4-FFF2-40B4-BE49-F238E27FC236}">
                <a16:creationId xmlns:a16="http://schemas.microsoft.com/office/drawing/2014/main" id="{00E81A14-D778-4FA7-AA52-450746ACD377}"/>
              </a:ext>
            </a:extLst>
          </p:cNvPr>
          <p:cNvSpPr/>
          <p:nvPr/>
        </p:nvSpPr>
        <p:spPr>
          <a:xfrm rot="788484" flipH="1" flipV="1">
            <a:off x="7962329" y="2431025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107D8C5-34D0-4152-B7E6-3DDD0BD7D736}"/>
              </a:ext>
            </a:extLst>
          </p:cNvPr>
          <p:cNvCxnSpPr>
            <a:cxnSpLocks/>
          </p:cNvCxnSpPr>
          <p:nvPr/>
        </p:nvCxnSpPr>
        <p:spPr>
          <a:xfrm flipH="1" flipV="1">
            <a:off x="8047091" y="1154513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7D93436-E5A3-4657-9FCF-F5B715F0EAE4}"/>
              </a:ext>
            </a:extLst>
          </p:cNvPr>
          <p:cNvCxnSpPr>
            <a:cxnSpLocks/>
          </p:cNvCxnSpPr>
          <p:nvPr/>
        </p:nvCxnSpPr>
        <p:spPr>
          <a:xfrm flipH="1">
            <a:off x="8089493" y="1322198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A189E1BD-2242-47BB-BB1B-E02FAC6D5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62691"/>
            <a:ext cx="5157787" cy="30269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move people physically from one area to another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Some S1 individuals move to patch 2 and become S2, etc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Transmission only occurs within patch</a:t>
            </a:r>
          </a:p>
          <a:p>
            <a:pPr marL="742950" lvl="1" indent="-285750"/>
            <a:r>
              <a:rPr lang="en-GB" dirty="0"/>
              <a:t>I2 individuals can only infect S2</a:t>
            </a:r>
            <a:endParaRPr lang="en-US" dirty="0"/>
          </a:p>
          <a:p>
            <a:endParaRPr lang="en-US" sz="3200" dirty="0"/>
          </a:p>
        </p:txBody>
      </p:sp>
      <p:sp>
        <p:nvSpPr>
          <p:cNvPr id="72" name="Content Placeholder 71">
            <a:extLst>
              <a:ext uri="{FF2B5EF4-FFF2-40B4-BE49-F238E27FC236}">
                <a16:creationId xmlns:a16="http://schemas.microsoft.com/office/drawing/2014/main" id="{1E900823-E997-4949-9252-3E3582DF0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62691"/>
            <a:ext cx="5183188" cy="3026972"/>
          </a:xfrm>
        </p:spPr>
        <p:txBody>
          <a:bodyPr>
            <a:normAutofit/>
          </a:bodyPr>
          <a:lstStyle/>
          <a:p>
            <a:r>
              <a:rPr lang="en-GB" dirty="0"/>
              <a:t>People always stay in the same place</a:t>
            </a:r>
          </a:p>
          <a:p>
            <a:r>
              <a:rPr lang="en-GB" dirty="0"/>
              <a:t>Cross-community transmission occurs</a:t>
            </a:r>
          </a:p>
          <a:p>
            <a:pPr lvl="1"/>
            <a:r>
              <a:rPr lang="en-GB" dirty="0"/>
              <a:t>I2 can infect S1, but probably at a much lower contact rate than I2 to S2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068676-7592-47D1-BF5F-C11ACF0342FC}"/>
              </a:ext>
            </a:extLst>
          </p:cNvPr>
          <p:cNvSpPr txBox="1"/>
          <p:nvPr/>
        </p:nvSpPr>
        <p:spPr>
          <a:xfrm>
            <a:off x="1206088" y="6232358"/>
            <a:ext cx="3874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“Eulerian” movement</a:t>
            </a:r>
            <a:endParaRPr lang="en-US" sz="32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0BE1AC-8ED5-40B3-B7AE-D62FA2556E99}"/>
              </a:ext>
            </a:extLst>
          </p:cNvPr>
          <p:cNvSpPr txBox="1"/>
          <p:nvPr/>
        </p:nvSpPr>
        <p:spPr>
          <a:xfrm>
            <a:off x="6586187" y="6193867"/>
            <a:ext cx="438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“</a:t>
            </a:r>
            <a:r>
              <a:rPr lang="en-GB" sz="3200" b="1" dirty="0" err="1"/>
              <a:t>Lagrangian</a:t>
            </a:r>
            <a:r>
              <a:rPr lang="en-GB" sz="3200" b="1" dirty="0"/>
              <a:t>” movement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43745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D1D55B-2A41-42A2-9D4D-9C658BF49DC1}"/>
                  </a:ext>
                </a:extLst>
              </p:cNvPr>
              <p:cNvSpPr/>
              <p:nvPr/>
            </p:nvSpPr>
            <p:spPr>
              <a:xfrm>
                <a:off x="2235526" y="676043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D1D55B-2A41-42A2-9D4D-9C658BF49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526" y="676043"/>
                <a:ext cx="574854" cy="587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6A961E-9A40-4219-95FE-4115B0E70C76}"/>
                  </a:ext>
                </a:extLst>
              </p:cNvPr>
              <p:cNvSpPr/>
              <p:nvPr/>
            </p:nvSpPr>
            <p:spPr>
              <a:xfrm>
                <a:off x="4823689" y="635506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6A961E-9A40-4219-95FE-4115B0E70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89" y="635506"/>
                <a:ext cx="659928" cy="5870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60EBC2-4951-40E2-9780-72CC58B9876C}"/>
                  </a:ext>
                </a:extLst>
              </p:cNvPr>
              <p:cNvSpPr/>
              <p:nvPr/>
            </p:nvSpPr>
            <p:spPr>
              <a:xfrm>
                <a:off x="3538429" y="640728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60EBC2-4951-40E2-9780-72CC58B98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429" y="640728"/>
                <a:ext cx="659928" cy="5870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6E88BE-73CD-425A-8F37-93DC3CBA2784}"/>
              </a:ext>
            </a:extLst>
          </p:cNvPr>
          <p:cNvCxnSpPr>
            <a:cxnSpLocks/>
          </p:cNvCxnSpPr>
          <p:nvPr/>
        </p:nvCxnSpPr>
        <p:spPr>
          <a:xfrm>
            <a:off x="2643254" y="1337772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8D2C75-3057-49EF-8CDF-20D2D14559B4}"/>
              </a:ext>
            </a:extLst>
          </p:cNvPr>
          <p:cNvCxnSpPr>
            <a:cxnSpLocks/>
          </p:cNvCxnSpPr>
          <p:nvPr/>
        </p:nvCxnSpPr>
        <p:spPr>
          <a:xfrm flipV="1">
            <a:off x="2486843" y="1337772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777068-64C0-4A7D-94FD-1051802B5849}"/>
              </a:ext>
            </a:extLst>
          </p:cNvPr>
          <p:cNvCxnSpPr>
            <a:cxnSpLocks/>
          </p:cNvCxnSpPr>
          <p:nvPr/>
        </p:nvCxnSpPr>
        <p:spPr>
          <a:xfrm>
            <a:off x="3952055" y="1337772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54692D-B758-40A1-B44B-04D99A31E87D}"/>
              </a:ext>
            </a:extLst>
          </p:cNvPr>
          <p:cNvCxnSpPr>
            <a:cxnSpLocks/>
          </p:cNvCxnSpPr>
          <p:nvPr/>
        </p:nvCxnSpPr>
        <p:spPr>
          <a:xfrm flipV="1">
            <a:off x="3795644" y="1337772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36DFE0-A3DB-4591-8812-2BC4A9273B66}"/>
              </a:ext>
            </a:extLst>
          </p:cNvPr>
          <p:cNvCxnSpPr>
            <a:cxnSpLocks/>
          </p:cNvCxnSpPr>
          <p:nvPr/>
        </p:nvCxnSpPr>
        <p:spPr>
          <a:xfrm>
            <a:off x="5220615" y="1337773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0C1DFF-DA10-4848-8F40-2F686D21A61C}"/>
              </a:ext>
            </a:extLst>
          </p:cNvPr>
          <p:cNvCxnSpPr>
            <a:cxnSpLocks/>
          </p:cNvCxnSpPr>
          <p:nvPr/>
        </p:nvCxnSpPr>
        <p:spPr>
          <a:xfrm flipV="1">
            <a:off x="5064204" y="1337773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D81C92A-0744-45B6-A49E-6AA120DD458D}"/>
                  </a:ext>
                </a:extLst>
              </p:cNvPr>
              <p:cNvSpPr/>
              <p:nvPr/>
            </p:nvSpPr>
            <p:spPr>
              <a:xfrm>
                <a:off x="2229209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D81C92A-0744-45B6-A49E-6AA120DD4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209" y="1901737"/>
                <a:ext cx="659928" cy="5870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47C11E0-AD64-4579-9D3B-0CD50197D9D1}"/>
                  </a:ext>
                </a:extLst>
              </p:cNvPr>
              <p:cNvSpPr/>
              <p:nvPr/>
            </p:nvSpPr>
            <p:spPr>
              <a:xfrm>
                <a:off x="4823689" y="1913055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47C11E0-AD64-4579-9D3B-0CD50197D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89" y="1913055"/>
                <a:ext cx="659928" cy="5870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BFADF41-771E-4F54-9460-8D15C3A31217}"/>
                  </a:ext>
                </a:extLst>
              </p:cNvPr>
              <p:cNvSpPr/>
              <p:nvPr/>
            </p:nvSpPr>
            <p:spPr>
              <a:xfrm>
                <a:off x="3499154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BFADF41-771E-4F54-9460-8D15C3A31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54" y="1901737"/>
                <a:ext cx="659928" cy="5870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U-Turn Arrow 14">
            <a:extLst>
              <a:ext uri="{FF2B5EF4-FFF2-40B4-BE49-F238E27FC236}">
                <a16:creationId xmlns:a16="http://schemas.microsoft.com/office/drawing/2014/main" id="{524568B4-2935-40D9-9A38-6983593271F4}"/>
              </a:ext>
            </a:extLst>
          </p:cNvPr>
          <p:cNvSpPr/>
          <p:nvPr/>
        </p:nvSpPr>
        <p:spPr>
          <a:xfrm rot="20811516" flipH="1">
            <a:off x="3012544" y="438934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987CCE5-386E-44B6-85DF-F41D5B9C21C2}"/>
              </a:ext>
            </a:extLst>
          </p:cNvPr>
          <p:cNvCxnSpPr>
            <a:cxnSpLocks/>
          </p:cNvCxnSpPr>
          <p:nvPr/>
        </p:nvCxnSpPr>
        <p:spPr>
          <a:xfrm flipV="1">
            <a:off x="4232418" y="94649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49EF958-CE4D-4A5B-9040-8B3CBA330DCE}"/>
              </a:ext>
            </a:extLst>
          </p:cNvPr>
          <p:cNvCxnSpPr>
            <a:cxnSpLocks/>
          </p:cNvCxnSpPr>
          <p:nvPr/>
        </p:nvCxnSpPr>
        <p:spPr>
          <a:xfrm flipV="1">
            <a:off x="2916333" y="942823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C0AE6BE-3597-419B-8696-76A5C3AC97DA}"/>
              </a:ext>
            </a:extLst>
          </p:cNvPr>
          <p:cNvCxnSpPr>
            <a:cxnSpLocks/>
          </p:cNvCxnSpPr>
          <p:nvPr/>
        </p:nvCxnSpPr>
        <p:spPr>
          <a:xfrm flipV="1">
            <a:off x="2915071" y="219524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07C20F5-9525-45CF-9DFB-A73AC0062FC5}"/>
              </a:ext>
            </a:extLst>
          </p:cNvPr>
          <p:cNvCxnSpPr>
            <a:cxnSpLocks/>
          </p:cNvCxnSpPr>
          <p:nvPr/>
        </p:nvCxnSpPr>
        <p:spPr>
          <a:xfrm flipV="1">
            <a:off x="4198357" y="2195230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U-Turn Arrow 14">
            <a:extLst>
              <a:ext uri="{FF2B5EF4-FFF2-40B4-BE49-F238E27FC236}">
                <a16:creationId xmlns:a16="http://schemas.microsoft.com/office/drawing/2014/main" id="{407E2FE0-2BC1-4852-AF58-9215522DF552}"/>
              </a:ext>
            </a:extLst>
          </p:cNvPr>
          <p:cNvSpPr/>
          <p:nvPr/>
        </p:nvSpPr>
        <p:spPr>
          <a:xfrm rot="788484" flipH="1" flipV="1">
            <a:off x="3018402" y="2431025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65F6BC-3C6F-4CA8-881E-DB6F00C5511C}"/>
                  </a:ext>
                </a:extLst>
              </p:cNvPr>
              <p:cNvSpPr/>
              <p:nvPr/>
            </p:nvSpPr>
            <p:spPr>
              <a:xfrm>
                <a:off x="7179453" y="676043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65F6BC-3C6F-4CA8-881E-DB6F00C55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453" y="676043"/>
                <a:ext cx="574854" cy="5870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E3AE841-ADB9-4540-8FEC-30592DB94297}"/>
                  </a:ext>
                </a:extLst>
              </p:cNvPr>
              <p:cNvSpPr/>
              <p:nvPr/>
            </p:nvSpPr>
            <p:spPr>
              <a:xfrm>
                <a:off x="9767616" y="635506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E3AE841-ADB9-4540-8FEC-30592DB94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616" y="635506"/>
                <a:ext cx="659928" cy="5870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0C1763-E64D-4212-A861-CA9FD86D2D09}"/>
                  </a:ext>
                </a:extLst>
              </p:cNvPr>
              <p:cNvSpPr/>
              <p:nvPr/>
            </p:nvSpPr>
            <p:spPr>
              <a:xfrm>
                <a:off x="8482356" y="640728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0C1763-E64D-4212-A861-CA9FD86D2D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356" y="640728"/>
                <a:ext cx="659928" cy="5870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E41CABE-A4C2-4856-813E-8B6A62E6B1E7}"/>
                  </a:ext>
                </a:extLst>
              </p:cNvPr>
              <p:cNvSpPr/>
              <p:nvPr/>
            </p:nvSpPr>
            <p:spPr>
              <a:xfrm>
                <a:off x="7173136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E41CABE-A4C2-4856-813E-8B6A62E6B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136" y="1901737"/>
                <a:ext cx="659928" cy="5870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C85A95-DDC5-476E-9143-FDAA92D34D94}"/>
                  </a:ext>
                </a:extLst>
              </p:cNvPr>
              <p:cNvSpPr/>
              <p:nvPr/>
            </p:nvSpPr>
            <p:spPr>
              <a:xfrm>
                <a:off x="9767616" y="1913055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C85A95-DDC5-476E-9143-FDAA92D34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616" y="1913055"/>
                <a:ext cx="659928" cy="5870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D8906EB-5A61-4745-A670-4BA6C109C2DF}"/>
                  </a:ext>
                </a:extLst>
              </p:cNvPr>
              <p:cNvSpPr/>
              <p:nvPr/>
            </p:nvSpPr>
            <p:spPr>
              <a:xfrm>
                <a:off x="8443081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D8906EB-5A61-4745-A670-4BA6C109C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081" y="1901737"/>
                <a:ext cx="659928" cy="5870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U-Turn Arrow 14">
            <a:extLst>
              <a:ext uri="{FF2B5EF4-FFF2-40B4-BE49-F238E27FC236}">
                <a16:creationId xmlns:a16="http://schemas.microsoft.com/office/drawing/2014/main" id="{5912D2CD-9B11-43A5-90A5-827F58735992}"/>
              </a:ext>
            </a:extLst>
          </p:cNvPr>
          <p:cNvSpPr/>
          <p:nvPr/>
        </p:nvSpPr>
        <p:spPr>
          <a:xfrm rot="20811516" flipH="1">
            <a:off x="7956471" y="438934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750AB66-B3AF-4294-977A-16F888FF6F69}"/>
              </a:ext>
            </a:extLst>
          </p:cNvPr>
          <p:cNvCxnSpPr>
            <a:cxnSpLocks/>
          </p:cNvCxnSpPr>
          <p:nvPr/>
        </p:nvCxnSpPr>
        <p:spPr>
          <a:xfrm flipV="1">
            <a:off x="9176345" y="94649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612DBF0-8AEB-481A-9F21-05F3E71C5EF7}"/>
              </a:ext>
            </a:extLst>
          </p:cNvPr>
          <p:cNvCxnSpPr>
            <a:cxnSpLocks/>
          </p:cNvCxnSpPr>
          <p:nvPr/>
        </p:nvCxnSpPr>
        <p:spPr>
          <a:xfrm flipV="1">
            <a:off x="7860260" y="942823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B0EC341-A825-4D1F-9B21-3E05019254D3}"/>
              </a:ext>
            </a:extLst>
          </p:cNvPr>
          <p:cNvCxnSpPr>
            <a:cxnSpLocks/>
          </p:cNvCxnSpPr>
          <p:nvPr/>
        </p:nvCxnSpPr>
        <p:spPr>
          <a:xfrm flipV="1">
            <a:off x="7858998" y="219524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E225258-AF10-4F5F-BD36-FC94B0DAD76F}"/>
              </a:ext>
            </a:extLst>
          </p:cNvPr>
          <p:cNvCxnSpPr>
            <a:cxnSpLocks/>
          </p:cNvCxnSpPr>
          <p:nvPr/>
        </p:nvCxnSpPr>
        <p:spPr>
          <a:xfrm flipV="1">
            <a:off x="9142284" y="2195230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U-Turn Arrow 14">
            <a:extLst>
              <a:ext uri="{FF2B5EF4-FFF2-40B4-BE49-F238E27FC236}">
                <a16:creationId xmlns:a16="http://schemas.microsoft.com/office/drawing/2014/main" id="{00E81A14-D778-4FA7-AA52-450746ACD377}"/>
              </a:ext>
            </a:extLst>
          </p:cNvPr>
          <p:cNvSpPr/>
          <p:nvPr/>
        </p:nvSpPr>
        <p:spPr>
          <a:xfrm rot="788484" flipH="1" flipV="1">
            <a:off x="7962329" y="2431025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107D8C5-34D0-4152-B7E6-3DDD0BD7D736}"/>
              </a:ext>
            </a:extLst>
          </p:cNvPr>
          <p:cNvCxnSpPr>
            <a:cxnSpLocks/>
          </p:cNvCxnSpPr>
          <p:nvPr/>
        </p:nvCxnSpPr>
        <p:spPr>
          <a:xfrm flipH="1" flipV="1">
            <a:off x="8047091" y="1154513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7D93436-E5A3-4657-9FCF-F5B715F0EAE4}"/>
              </a:ext>
            </a:extLst>
          </p:cNvPr>
          <p:cNvCxnSpPr>
            <a:cxnSpLocks/>
          </p:cNvCxnSpPr>
          <p:nvPr/>
        </p:nvCxnSpPr>
        <p:spPr>
          <a:xfrm flipH="1">
            <a:off x="8089493" y="1322198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A189E1BD-2242-47BB-BB1B-E02FAC6D5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62691"/>
            <a:ext cx="5157787" cy="30269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move people physically from one area to another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Some S1 individuals move to patch 2 and become S2, etc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Transmission only occurs within patch</a:t>
            </a:r>
          </a:p>
          <a:p>
            <a:pPr marL="742950" lvl="1" indent="-285750"/>
            <a:r>
              <a:rPr lang="en-GB" dirty="0"/>
              <a:t>I2 individuals can only infect S2</a:t>
            </a:r>
            <a:endParaRPr lang="en-US" dirty="0"/>
          </a:p>
          <a:p>
            <a:endParaRPr lang="en-US" sz="3200" dirty="0"/>
          </a:p>
        </p:txBody>
      </p:sp>
      <p:sp>
        <p:nvSpPr>
          <p:cNvPr id="72" name="Content Placeholder 71">
            <a:extLst>
              <a:ext uri="{FF2B5EF4-FFF2-40B4-BE49-F238E27FC236}">
                <a16:creationId xmlns:a16="http://schemas.microsoft.com/office/drawing/2014/main" id="{1E900823-E997-4949-9252-3E3582DF0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62691"/>
            <a:ext cx="5183188" cy="3026972"/>
          </a:xfrm>
        </p:spPr>
        <p:txBody>
          <a:bodyPr>
            <a:normAutofit/>
          </a:bodyPr>
          <a:lstStyle/>
          <a:p>
            <a:r>
              <a:rPr lang="en-GB" dirty="0"/>
              <a:t>People always stay in the same place</a:t>
            </a:r>
          </a:p>
          <a:p>
            <a:r>
              <a:rPr lang="en-GB" dirty="0"/>
              <a:t>Cross-community transmission occurs</a:t>
            </a:r>
          </a:p>
          <a:p>
            <a:pPr lvl="1"/>
            <a:r>
              <a:rPr lang="en-GB" dirty="0"/>
              <a:t>I2 can infect S1, but probably at a much lower contact rate than I2 to S2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068676-7592-47D1-BF5F-C11ACF0342FC}"/>
              </a:ext>
            </a:extLst>
          </p:cNvPr>
          <p:cNvSpPr txBox="1"/>
          <p:nvPr/>
        </p:nvSpPr>
        <p:spPr>
          <a:xfrm>
            <a:off x="1206088" y="6232358"/>
            <a:ext cx="3874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“Eulerian” movement</a:t>
            </a:r>
            <a:endParaRPr lang="en-US" sz="32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0BE1AC-8ED5-40B3-B7AE-D62FA2556E99}"/>
              </a:ext>
            </a:extLst>
          </p:cNvPr>
          <p:cNvSpPr txBox="1"/>
          <p:nvPr/>
        </p:nvSpPr>
        <p:spPr>
          <a:xfrm>
            <a:off x="6586187" y="6193867"/>
            <a:ext cx="438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“</a:t>
            </a:r>
            <a:r>
              <a:rPr lang="en-GB" sz="3200" b="1" dirty="0" err="1"/>
              <a:t>Lagrangian</a:t>
            </a:r>
            <a:r>
              <a:rPr lang="en-GB" sz="3200" b="1" dirty="0"/>
              <a:t>” movement</a:t>
            </a:r>
            <a:endParaRPr lang="en-US" sz="32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A0EB43-5AD9-4A1F-82DC-BC5894FB662F}"/>
              </a:ext>
            </a:extLst>
          </p:cNvPr>
          <p:cNvSpPr/>
          <p:nvPr/>
        </p:nvSpPr>
        <p:spPr>
          <a:xfrm>
            <a:off x="807785" y="390156"/>
            <a:ext cx="11228502" cy="56627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What are some good reasons to consider using a spatial model?</a:t>
            </a:r>
          </a:p>
          <a:p>
            <a:pPr algn="ctr"/>
            <a:endParaRPr lang="en-GB" sz="2800" dirty="0"/>
          </a:p>
          <a:p>
            <a:pPr algn="ctr"/>
            <a:r>
              <a:rPr lang="en-US" sz="2800" dirty="0">
                <a:hlinkClick r:id="rId14"/>
              </a:rPr>
              <a:t>http://bit.ly/aims_spatial_models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2980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D1D55B-2A41-42A2-9D4D-9C658BF49DC1}"/>
                  </a:ext>
                </a:extLst>
              </p:cNvPr>
              <p:cNvSpPr/>
              <p:nvPr/>
            </p:nvSpPr>
            <p:spPr>
              <a:xfrm>
                <a:off x="2235526" y="676043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D1D55B-2A41-42A2-9D4D-9C658BF49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526" y="676043"/>
                <a:ext cx="574854" cy="587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6A961E-9A40-4219-95FE-4115B0E70C76}"/>
                  </a:ext>
                </a:extLst>
              </p:cNvPr>
              <p:cNvSpPr/>
              <p:nvPr/>
            </p:nvSpPr>
            <p:spPr>
              <a:xfrm>
                <a:off x="4823689" y="635506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6A961E-9A40-4219-95FE-4115B0E70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89" y="635506"/>
                <a:ext cx="659928" cy="5870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60EBC2-4951-40E2-9780-72CC58B9876C}"/>
                  </a:ext>
                </a:extLst>
              </p:cNvPr>
              <p:cNvSpPr/>
              <p:nvPr/>
            </p:nvSpPr>
            <p:spPr>
              <a:xfrm>
                <a:off x="3538429" y="640728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60EBC2-4951-40E2-9780-72CC58B98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429" y="640728"/>
                <a:ext cx="659928" cy="5870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6E88BE-73CD-425A-8F37-93DC3CBA2784}"/>
              </a:ext>
            </a:extLst>
          </p:cNvPr>
          <p:cNvCxnSpPr>
            <a:cxnSpLocks/>
          </p:cNvCxnSpPr>
          <p:nvPr/>
        </p:nvCxnSpPr>
        <p:spPr>
          <a:xfrm>
            <a:off x="2643254" y="1337772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8D2C75-3057-49EF-8CDF-20D2D14559B4}"/>
              </a:ext>
            </a:extLst>
          </p:cNvPr>
          <p:cNvCxnSpPr>
            <a:cxnSpLocks/>
          </p:cNvCxnSpPr>
          <p:nvPr/>
        </p:nvCxnSpPr>
        <p:spPr>
          <a:xfrm flipV="1">
            <a:off x="2486843" y="1337772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777068-64C0-4A7D-94FD-1051802B5849}"/>
              </a:ext>
            </a:extLst>
          </p:cNvPr>
          <p:cNvCxnSpPr>
            <a:cxnSpLocks/>
          </p:cNvCxnSpPr>
          <p:nvPr/>
        </p:nvCxnSpPr>
        <p:spPr>
          <a:xfrm>
            <a:off x="3952055" y="1337772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54692D-B758-40A1-B44B-04D99A31E87D}"/>
              </a:ext>
            </a:extLst>
          </p:cNvPr>
          <p:cNvCxnSpPr>
            <a:cxnSpLocks/>
          </p:cNvCxnSpPr>
          <p:nvPr/>
        </p:nvCxnSpPr>
        <p:spPr>
          <a:xfrm flipV="1">
            <a:off x="3795644" y="1337772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36DFE0-A3DB-4591-8812-2BC4A9273B66}"/>
              </a:ext>
            </a:extLst>
          </p:cNvPr>
          <p:cNvCxnSpPr>
            <a:cxnSpLocks/>
          </p:cNvCxnSpPr>
          <p:nvPr/>
        </p:nvCxnSpPr>
        <p:spPr>
          <a:xfrm>
            <a:off x="5220615" y="1337773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0C1DFF-DA10-4848-8F40-2F686D21A61C}"/>
              </a:ext>
            </a:extLst>
          </p:cNvPr>
          <p:cNvCxnSpPr>
            <a:cxnSpLocks/>
          </p:cNvCxnSpPr>
          <p:nvPr/>
        </p:nvCxnSpPr>
        <p:spPr>
          <a:xfrm flipV="1">
            <a:off x="5064204" y="1337773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D81C92A-0744-45B6-A49E-6AA120DD458D}"/>
                  </a:ext>
                </a:extLst>
              </p:cNvPr>
              <p:cNvSpPr/>
              <p:nvPr/>
            </p:nvSpPr>
            <p:spPr>
              <a:xfrm>
                <a:off x="2229209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D81C92A-0744-45B6-A49E-6AA120DD4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209" y="1901737"/>
                <a:ext cx="659928" cy="5870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47C11E0-AD64-4579-9D3B-0CD50197D9D1}"/>
                  </a:ext>
                </a:extLst>
              </p:cNvPr>
              <p:cNvSpPr/>
              <p:nvPr/>
            </p:nvSpPr>
            <p:spPr>
              <a:xfrm>
                <a:off x="4823689" y="1913055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47C11E0-AD64-4579-9D3B-0CD50197D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89" y="1913055"/>
                <a:ext cx="659928" cy="5870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BFADF41-771E-4F54-9460-8D15C3A31217}"/>
                  </a:ext>
                </a:extLst>
              </p:cNvPr>
              <p:cNvSpPr/>
              <p:nvPr/>
            </p:nvSpPr>
            <p:spPr>
              <a:xfrm>
                <a:off x="3499154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BFADF41-771E-4F54-9460-8D15C3A31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54" y="1901737"/>
                <a:ext cx="659928" cy="5870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U-Turn Arrow 14">
            <a:extLst>
              <a:ext uri="{FF2B5EF4-FFF2-40B4-BE49-F238E27FC236}">
                <a16:creationId xmlns:a16="http://schemas.microsoft.com/office/drawing/2014/main" id="{524568B4-2935-40D9-9A38-6983593271F4}"/>
              </a:ext>
            </a:extLst>
          </p:cNvPr>
          <p:cNvSpPr/>
          <p:nvPr/>
        </p:nvSpPr>
        <p:spPr>
          <a:xfrm rot="20811516" flipH="1">
            <a:off x="3012544" y="438934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987CCE5-386E-44B6-85DF-F41D5B9C21C2}"/>
              </a:ext>
            </a:extLst>
          </p:cNvPr>
          <p:cNvCxnSpPr>
            <a:cxnSpLocks/>
          </p:cNvCxnSpPr>
          <p:nvPr/>
        </p:nvCxnSpPr>
        <p:spPr>
          <a:xfrm flipV="1">
            <a:off x="4232418" y="94649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49EF958-CE4D-4A5B-9040-8B3CBA330DCE}"/>
              </a:ext>
            </a:extLst>
          </p:cNvPr>
          <p:cNvCxnSpPr>
            <a:cxnSpLocks/>
          </p:cNvCxnSpPr>
          <p:nvPr/>
        </p:nvCxnSpPr>
        <p:spPr>
          <a:xfrm flipV="1">
            <a:off x="2916333" y="942823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C0AE6BE-3597-419B-8696-76A5C3AC97DA}"/>
              </a:ext>
            </a:extLst>
          </p:cNvPr>
          <p:cNvCxnSpPr>
            <a:cxnSpLocks/>
          </p:cNvCxnSpPr>
          <p:nvPr/>
        </p:nvCxnSpPr>
        <p:spPr>
          <a:xfrm flipV="1">
            <a:off x="2915071" y="219524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07C20F5-9525-45CF-9DFB-A73AC0062FC5}"/>
              </a:ext>
            </a:extLst>
          </p:cNvPr>
          <p:cNvCxnSpPr>
            <a:cxnSpLocks/>
          </p:cNvCxnSpPr>
          <p:nvPr/>
        </p:nvCxnSpPr>
        <p:spPr>
          <a:xfrm flipV="1">
            <a:off x="4198357" y="2195230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U-Turn Arrow 14">
            <a:extLst>
              <a:ext uri="{FF2B5EF4-FFF2-40B4-BE49-F238E27FC236}">
                <a16:creationId xmlns:a16="http://schemas.microsoft.com/office/drawing/2014/main" id="{407E2FE0-2BC1-4852-AF58-9215522DF552}"/>
              </a:ext>
            </a:extLst>
          </p:cNvPr>
          <p:cNvSpPr/>
          <p:nvPr/>
        </p:nvSpPr>
        <p:spPr>
          <a:xfrm rot="788484" flipH="1" flipV="1">
            <a:off x="3018402" y="2431025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65F6BC-3C6F-4CA8-881E-DB6F00C5511C}"/>
                  </a:ext>
                </a:extLst>
              </p:cNvPr>
              <p:cNvSpPr/>
              <p:nvPr/>
            </p:nvSpPr>
            <p:spPr>
              <a:xfrm>
                <a:off x="7179453" y="676043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65F6BC-3C6F-4CA8-881E-DB6F00C55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453" y="676043"/>
                <a:ext cx="574854" cy="5870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E3AE841-ADB9-4540-8FEC-30592DB94297}"/>
                  </a:ext>
                </a:extLst>
              </p:cNvPr>
              <p:cNvSpPr/>
              <p:nvPr/>
            </p:nvSpPr>
            <p:spPr>
              <a:xfrm>
                <a:off x="9767616" y="635506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E3AE841-ADB9-4540-8FEC-30592DB94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616" y="635506"/>
                <a:ext cx="659928" cy="5870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0C1763-E64D-4212-A861-CA9FD86D2D09}"/>
                  </a:ext>
                </a:extLst>
              </p:cNvPr>
              <p:cNvSpPr/>
              <p:nvPr/>
            </p:nvSpPr>
            <p:spPr>
              <a:xfrm>
                <a:off x="8482356" y="640728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0C1763-E64D-4212-A861-CA9FD86D2D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356" y="640728"/>
                <a:ext cx="659928" cy="5870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E41CABE-A4C2-4856-813E-8B6A62E6B1E7}"/>
                  </a:ext>
                </a:extLst>
              </p:cNvPr>
              <p:cNvSpPr/>
              <p:nvPr/>
            </p:nvSpPr>
            <p:spPr>
              <a:xfrm>
                <a:off x="7173136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E41CABE-A4C2-4856-813E-8B6A62E6B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136" y="1901737"/>
                <a:ext cx="659928" cy="5870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C85A95-DDC5-476E-9143-FDAA92D34D94}"/>
                  </a:ext>
                </a:extLst>
              </p:cNvPr>
              <p:cNvSpPr/>
              <p:nvPr/>
            </p:nvSpPr>
            <p:spPr>
              <a:xfrm>
                <a:off x="9767616" y="1913055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C85A95-DDC5-476E-9143-FDAA92D34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616" y="1913055"/>
                <a:ext cx="659928" cy="5870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D8906EB-5A61-4745-A670-4BA6C109C2DF}"/>
                  </a:ext>
                </a:extLst>
              </p:cNvPr>
              <p:cNvSpPr/>
              <p:nvPr/>
            </p:nvSpPr>
            <p:spPr>
              <a:xfrm>
                <a:off x="8443081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D8906EB-5A61-4745-A670-4BA6C109C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081" y="1901737"/>
                <a:ext cx="659928" cy="5870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U-Turn Arrow 14">
            <a:extLst>
              <a:ext uri="{FF2B5EF4-FFF2-40B4-BE49-F238E27FC236}">
                <a16:creationId xmlns:a16="http://schemas.microsoft.com/office/drawing/2014/main" id="{5912D2CD-9B11-43A5-90A5-827F58735992}"/>
              </a:ext>
            </a:extLst>
          </p:cNvPr>
          <p:cNvSpPr/>
          <p:nvPr/>
        </p:nvSpPr>
        <p:spPr>
          <a:xfrm rot="20811516" flipH="1">
            <a:off x="7956471" y="438934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750AB66-B3AF-4294-977A-16F888FF6F69}"/>
              </a:ext>
            </a:extLst>
          </p:cNvPr>
          <p:cNvCxnSpPr>
            <a:cxnSpLocks/>
          </p:cNvCxnSpPr>
          <p:nvPr/>
        </p:nvCxnSpPr>
        <p:spPr>
          <a:xfrm flipV="1">
            <a:off x="9176345" y="94649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612DBF0-8AEB-481A-9F21-05F3E71C5EF7}"/>
              </a:ext>
            </a:extLst>
          </p:cNvPr>
          <p:cNvCxnSpPr>
            <a:cxnSpLocks/>
          </p:cNvCxnSpPr>
          <p:nvPr/>
        </p:nvCxnSpPr>
        <p:spPr>
          <a:xfrm flipV="1">
            <a:off x="7860260" y="942823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B0EC341-A825-4D1F-9B21-3E05019254D3}"/>
              </a:ext>
            </a:extLst>
          </p:cNvPr>
          <p:cNvCxnSpPr>
            <a:cxnSpLocks/>
          </p:cNvCxnSpPr>
          <p:nvPr/>
        </p:nvCxnSpPr>
        <p:spPr>
          <a:xfrm flipV="1">
            <a:off x="7858998" y="219524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E225258-AF10-4F5F-BD36-FC94B0DAD76F}"/>
              </a:ext>
            </a:extLst>
          </p:cNvPr>
          <p:cNvCxnSpPr>
            <a:cxnSpLocks/>
          </p:cNvCxnSpPr>
          <p:nvPr/>
        </p:nvCxnSpPr>
        <p:spPr>
          <a:xfrm flipV="1">
            <a:off x="9142284" y="2195230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U-Turn Arrow 14">
            <a:extLst>
              <a:ext uri="{FF2B5EF4-FFF2-40B4-BE49-F238E27FC236}">
                <a16:creationId xmlns:a16="http://schemas.microsoft.com/office/drawing/2014/main" id="{00E81A14-D778-4FA7-AA52-450746ACD377}"/>
              </a:ext>
            </a:extLst>
          </p:cNvPr>
          <p:cNvSpPr/>
          <p:nvPr/>
        </p:nvSpPr>
        <p:spPr>
          <a:xfrm rot="788484" flipH="1" flipV="1">
            <a:off x="7962329" y="2431025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107D8C5-34D0-4152-B7E6-3DDD0BD7D736}"/>
              </a:ext>
            </a:extLst>
          </p:cNvPr>
          <p:cNvCxnSpPr>
            <a:cxnSpLocks/>
          </p:cNvCxnSpPr>
          <p:nvPr/>
        </p:nvCxnSpPr>
        <p:spPr>
          <a:xfrm flipH="1" flipV="1">
            <a:off x="8047091" y="1154513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7D93436-E5A3-4657-9FCF-F5B715F0EAE4}"/>
              </a:ext>
            </a:extLst>
          </p:cNvPr>
          <p:cNvCxnSpPr>
            <a:cxnSpLocks/>
          </p:cNvCxnSpPr>
          <p:nvPr/>
        </p:nvCxnSpPr>
        <p:spPr>
          <a:xfrm flipH="1">
            <a:off x="8089493" y="1322198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A189E1BD-2242-47BB-BB1B-E02FAC6D5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62691"/>
            <a:ext cx="5157787" cy="30269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move people physically from one area to another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Some S1 individuals move to patch 2 and become S2, etc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Transmission only occurs within patch</a:t>
            </a:r>
          </a:p>
          <a:p>
            <a:pPr marL="742950" lvl="1" indent="-285750"/>
            <a:r>
              <a:rPr lang="en-GB" dirty="0"/>
              <a:t>I2 individuals can only infect S2</a:t>
            </a:r>
            <a:endParaRPr lang="en-US" dirty="0"/>
          </a:p>
          <a:p>
            <a:endParaRPr lang="en-US" sz="3200" dirty="0"/>
          </a:p>
        </p:txBody>
      </p:sp>
      <p:sp>
        <p:nvSpPr>
          <p:cNvPr id="72" name="Content Placeholder 71">
            <a:extLst>
              <a:ext uri="{FF2B5EF4-FFF2-40B4-BE49-F238E27FC236}">
                <a16:creationId xmlns:a16="http://schemas.microsoft.com/office/drawing/2014/main" id="{1E900823-E997-4949-9252-3E3582DF0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62691"/>
            <a:ext cx="5183188" cy="3026972"/>
          </a:xfrm>
        </p:spPr>
        <p:txBody>
          <a:bodyPr>
            <a:normAutofit/>
          </a:bodyPr>
          <a:lstStyle/>
          <a:p>
            <a:r>
              <a:rPr lang="en-GB" dirty="0"/>
              <a:t>People always stay in the same place</a:t>
            </a:r>
          </a:p>
          <a:p>
            <a:r>
              <a:rPr lang="en-GB" dirty="0"/>
              <a:t>Cross-community transmission occurs</a:t>
            </a:r>
          </a:p>
          <a:p>
            <a:pPr lvl="1"/>
            <a:r>
              <a:rPr lang="en-GB" dirty="0"/>
              <a:t>I2 can infect S1, but probably at a much lower contact rate than I2 to S2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068676-7592-47D1-BF5F-C11ACF0342FC}"/>
              </a:ext>
            </a:extLst>
          </p:cNvPr>
          <p:cNvSpPr txBox="1"/>
          <p:nvPr/>
        </p:nvSpPr>
        <p:spPr>
          <a:xfrm>
            <a:off x="1206088" y="6232358"/>
            <a:ext cx="3874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“Eulerian” movement</a:t>
            </a:r>
            <a:endParaRPr lang="en-US" sz="32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0BE1AC-8ED5-40B3-B7AE-D62FA2556E99}"/>
              </a:ext>
            </a:extLst>
          </p:cNvPr>
          <p:cNvSpPr txBox="1"/>
          <p:nvPr/>
        </p:nvSpPr>
        <p:spPr>
          <a:xfrm>
            <a:off x="6586187" y="6193867"/>
            <a:ext cx="438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“</a:t>
            </a:r>
            <a:r>
              <a:rPr lang="en-GB" sz="3200" b="1" dirty="0" err="1"/>
              <a:t>Lagrangian</a:t>
            </a:r>
            <a:r>
              <a:rPr lang="en-GB" sz="3200" b="1" dirty="0"/>
              <a:t>” movement</a:t>
            </a:r>
            <a:endParaRPr lang="en-US" sz="32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A0EB43-5AD9-4A1F-82DC-BC5894FB662F}"/>
              </a:ext>
            </a:extLst>
          </p:cNvPr>
          <p:cNvSpPr/>
          <p:nvPr/>
        </p:nvSpPr>
        <p:spPr>
          <a:xfrm>
            <a:off x="3388497" y="2004769"/>
            <a:ext cx="5103289" cy="33252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We choose one or another based on the type of movement we observe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84987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59C96-06B2-0345-957D-607AEDCE7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mobility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A4645-24C1-7B44-8547-16F0BA802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53197" cy="4351338"/>
          </a:xfrm>
        </p:spPr>
        <p:txBody>
          <a:bodyPr/>
          <a:lstStyle/>
          <a:p>
            <a:r>
              <a:rPr lang="en-US" dirty="0"/>
              <a:t>Varies in reason, distance, type of location visited, frequency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F2FEBC72-65B8-EB47-862D-2658D1F139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73346" y="365125"/>
            <a:ext cx="8789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824F5-5E65-404A-8088-897AE2F03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605" y="1223158"/>
            <a:ext cx="5189948" cy="3903223"/>
          </a:xfrm>
          <a:prstGeom prst="rect">
            <a:avLst/>
          </a:prstGeom>
        </p:spPr>
      </p:pic>
      <p:pic>
        <p:nvPicPr>
          <p:cNvPr id="2052" name="Picture 4" descr="figure2">
            <a:extLst>
              <a:ext uri="{FF2B5EF4-FFF2-40B4-BE49-F238E27FC236}">
                <a16:creationId xmlns:a16="http://schemas.microsoft.com/office/drawing/2014/main" id="{45425B08-3A8F-3C44-BFE9-A07DAC73A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478" y="3264842"/>
            <a:ext cx="4657496" cy="32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50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78500-98C7-1A4C-CF9A-AFA8679E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D7A8A-4833-69C7-9818-C7E76EA94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9E1BD5-5F84-F7D5-4F83-CDB26DDF0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7518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9DD69F1-BC4C-AD50-5BDB-C3F9FE779742}"/>
              </a:ext>
            </a:extLst>
          </p:cNvPr>
          <p:cNvCxnSpPr>
            <a:cxnSpLocks/>
          </p:cNvCxnSpPr>
          <p:nvPr/>
        </p:nvCxnSpPr>
        <p:spPr>
          <a:xfrm>
            <a:off x="317500" y="2451100"/>
            <a:ext cx="46545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CAF25D-3DE1-8F57-4F03-F02FC7093BB0}"/>
              </a:ext>
            </a:extLst>
          </p:cNvPr>
          <p:cNvCxnSpPr>
            <a:cxnSpLocks/>
          </p:cNvCxnSpPr>
          <p:nvPr/>
        </p:nvCxnSpPr>
        <p:spPr>
          <a:xfrm>
            <a:off x="469900" y="2863850"/>
            <a:ext cx="92329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0D7979-4014-5CF5-7EE8-E979EAAD3BB0}"/>
              </a:ext>
            </a:extLst>
          </p:cNvPr>
          <p:cNvCxnSpPr>
            <a:cxnSpLocks/>
          </p:cNvCxnSpPr>
          <p:nvPr/>
        </p:nvCxnSpPr>
        <p:spPr>
          <a:xfrm>
            <a:off x="425450" y="3289300"/>
            <a:ext cx="46545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F02EE7-F671-24B3-18B4-DB00C9239C82}"/>
              </a:ext>
            </a:extLst>
          </p:cNvPr>
          <p:cNvCxnSpPr>
            <a:cxnSpLocks/>
          </p:cNvCxnSpPr>
          <p:nvPr/>
        </p:nvCxnSpPr>
        <p:spPr>
          <a:xfrm>
            <a:off x="381000" y="4089400"/>
            <a:ext cx="46545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99A7FD-99A4-A052-5983-8E4F1C260DC8}"/>
              </a:ext>
            </a:extLst>
          </p:cNvPr>
          <p:cNvCxnSpPr>
            <a:cxnSpLocks/>
          </p:cNvCxnSpPr>
          <p:nvPr/>
        </p:nvCxnSpPr>
        <p:spPr>
          <a:xfrm>
            <a:off x="419100" y="3702050"/>
            <a:ext cx="92329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E2661E-13C5-E896-A552-7968B5E12D58}"/>
              </a:ext>
            </a:extLst>
          </p:cNvPr>
          <p:cNvCxnSpPr>
            <a:cxnSpLocks/>
          </p:cNvCxnSpPr>
          <p:nvPr/>
        </p:nvCxnSpPr>
        <p:spPr>
          <a:xfrm>
            <a:off x="419100" y="4527550"/>
            <a:ext cx="92329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722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E4DCF-B42A-B04F-97FD-3FC53B260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A03A9-9465-DE46-A5F7-B4AB1F625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68242" cy="4351338"/>
          </a:xfrm>
        </p:spPr>
        <p:txBody>
          <a:bodyPr/>
          <a:lstStyle/>
          <a:p>
            <a:r>
              <a:rPr lang="en-US" dirty="0"/>
              <a:t>People usually move short distances rare longer distance movement</a:t>
            </a:r>
          </a:p>
          <a:p>
            <a:r>
              <a:rPr lang="en-US" dirty="0"/>
              <a:t>Long distance more common nowadays, though!</a:t>
            </a:r>
          </a:p>
        </p:txBody>
      </p:sp>
      <p:pic>
        <p:nvPicPr>
          <p:cNvPr id="4100" name="Picture 4" descr="Hungry animals, people use 'Levy walk' | The Japan Times">
            <a:extLst>
              <a:ext uri="{FF2B5EF4-FFF2-40B4-BE49-F238E27FC236}">
                <a16:creationId xmlns:a16="http://schemas.microsoft.com/office/drawing/2014/main" id="{5CA297C2-9AA1-0146-B852-6664C3F3E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930" y="709550"/>
            <a:ext cx="3170712" cy="317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C6EAAB1-F8AD-DE40-BCC5-3D969F923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607" y="4376428"/>
            <a:ext cx="4137891" cy="206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AB659630-BD8D-D647-B0C0-BC82A2EDE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241" y="4376428"/>
            <a:ext cx="4232894" cy="211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88B1DD-E670-B54B-927E-C35B99CC52C1}"/>
              </a:ext>
            </a:extLst>
          </p:cNvPr>
          <p:cNvSpPr txBox="1"/>
          <p:nvPr/>
        </p:nvSpPr>
        <p:spPr>
          <a:xfrm>
            <a:off x="3123210" y="4085112"/>
            <a:ext cx="72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1933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6157B8-1747-CD40-B462-07CEC69C2840}"/>
              </a:ext>
            </a:extLst>
          </p:cNvPr>
          <p:cNvSpPr txBox="1"/>
          <p:nvPr/>
        </p:nvSpPr>
        <p:spPr>
          <a:xfrm>
            <a:off x="8785760" y="4001294"/>
            <a:ext cx="707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</p:spTree>
    <p:extLst>
      <p:ext uri="{BB962C8B-B14F-4D97-AF65-F5344CB8AC3E}">
        <p14:creationId xmlns:p14="http://schemas.microsoft.com/office/powerpoint/2010/main" val="517255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dditsave.com_oc_covid19_spread_from_january_23_through_march-iv61dt433wm41.mp4" descr="redditsave.com_oc_covid19_spread_from_january_23_through_march-iv61dt433wm41.mp4">
            <a:hlinkClick r:id="" action="ppaction://media"/>
            <a:extLst>
              <a:ext uri="{FF2B5EF4-FFF2-40B4-BE49-F238E27FC236}">
                <a16:creationId xmlns:a16="http://schemas.microsoft.com/office/drawing/2014/main" id="{6C47361F-8836-8449-B661-2D6F1CD39BF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1338" y="209550"/>
            <a:ext cx="8704262" cy="6527800"/>
          </a:xfrm>
        </p:spPr>
      </p:pic>
    </p:spTree>
    <p:extLst>
      <p:ext uri="{BB962C8B-B14F-4D97-AF65-F5344CB8AC3E}">
        <p14:creationId xmlns:p14="http://schemas.microsoft.com/office/powerpoint/2010/main" val="351534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B2EF3-C852-5440-878D-131B426DF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classify it for modeling?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C30F4-B4D6-7441-BC16-D89EA3DD2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6572" cy="4351338"/>
          </a:xfrm>
        </p:spPr>
        <p:txBody>
          <a:bodyPr/>
          <a:lstStyle/>
          <a:p>
            <a:r>
              <a:rPr lang="en-US" dirty="0"/>
              <a:t>Two common ways to consider movement:</a:t>
            </a:r>
          </a:p>
          <a:p>
            <a:pPr lvl="1"/>
            <a:r>
              <a:rPr lang="en-US" dirty="0"/>
              <a:t>Moving to a new place: “Migration”</a:t>
            </a:r>
          </a:p>
          <a:p>
            <a:pPr lvl="1"/>
            <a:r>
              <a:rPr lang="en-US" dirty="0"/>
              <a:t>Being exposed to a new place, but going back home at the end of the day: “Exposure”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2E8B3-80BC-894B-BDAE-6E515CB50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772" y="1223158"/>
            <a:ext cx="6125781" cy="460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79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F8A6A-F61F-D341-8B78-9B0DDE83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 a new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6D4A7-70E2-754A-9E3B-80A3791ED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68650" cy="22257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Migration is related to </a:t>
            </a:r>
            <a:r>
              <a:rPr lang="en-US" dirty="0" err="1"/>
              <a:t>Lagrangian</a:t>
            </a:r>
            <a:r>
              <a:rPr lang="en-US" dirty="0"/>
              <a:t>-type movement</a:t>
            </a:r>
          </a:p>
          <a:p>
            <a:pPr lvl="1"/>
            <a:r>
              <a:rPr lang="en-US" dirty="0"/>
              <a:t>Move to a new location, and then spend some time there</a:t>
            </a:r>
          </a:p>
          <a:p>
            <a:pPr lvl="1"/>
            <a:r>
              <a:rPr lang="en-US" dirty="0"/>
              <a:t>Physically moving individuals from one place to another</a:t>
            </a:r>
          </a:p>
          <a:p>
            <a:r>
              <a:rPr lang="en-US" dirty="0"/>
              <a:t>Longer-distance mobility, rarer</a:t>
            </a:r>
          </a:p>
        </p:txBody>
      </p:sp>
      <p:pic>
        <p:nvPicPr>
          <p:cNvPr id="5122" name="Picture 2" descr="Estimated global migration flows by region from 2010 to 2015. Numbers indicate millions of people.">
            <a:extLst>
              <a:ext uri="{FF2B5EF4-FFF2-40B4-BE49-F238E27FC236}">
                <a16:creationId xmlns:a16="http://schemas.microsoft.com/office/drawing/2014/main" id="{D6F52BAB-83B4-5C46-99C2-D09C883B5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665" y="2525300"/>
            <a:ext cx="3660135" cy="413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BB8820-67BB-7A49-A6DB-1E94EF117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703" y="127713"/>
            <a:ext cx="3749077" cy="28195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D968C5-84D5-7847-9B58-D3007637F32C}"/>
              </a:ext>
            </a:extLst>
          </p:cNvPr>
          <p:cNvSpPr/>
          <p:nvPr/>
        </p:nvSpPr>
        <p:spPr>
          <a:xfrm>
            <a:off x="9332241" y="127713"/>
            <a:ext cx="1723686" cy="1807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AD2139-0013-433C-8906-08CD7D0C9C30}"/>
                  </a:ext>
                </a:extLst>
              </p:cNvPr>
              <p:cNvSpPr/>
              <p:nvPr/>
            </p:nvSpPr>
            <p:spPr>
              <a:xfrm>
                <a:off x="1912750" y="4499148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AD2139-0013-433C-8906-08CD7D0C9C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750" y="4499148"/>
                <a:ext cx="574854" cy="5870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524BAB7-CC2A-407B-BB27-9C71EC27F121}"/>
                  </a:ext>
                </a:extLst>
              </p:cNvPr>
              <p:cNvSpPr/>
              <p:nvPr/>
            </p:nvSpPr>
            <p:spPr>
              <a:xfrm>
                <a:off x="4500913" y="4458611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524BAB7-CC2A-407B-BB27-9C71EC27F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913" y="4458611"/>
                <a:ext cx="659928" cy="5870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DDDAAE-7B97-47D4-892A-64AA9411549E}"/>
                  </a:ext>
                </a:extLst>
              </p:cNvPr>
              <p:cNvSpPr/>
              <p:nvPr/>
            </p:nvSpPr>
            <p:spPr>
              <a:xfrm>
                <a:off x="3215653" y="4463833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DDDAAE-7B97-47D4-892A-64AA94115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653" y="4463833"/>
                <a:ext cx="659928" cy="5870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EDB65C-9316-4CAC-87C2-29495EFB8269}"/>
              </a:ext>
            </a:extLst>
          </p:cNvPr>
          <p:cNvCxnSpPr>
            <a:cxnSpLocks/>
          </p:cNvCxnSpPr>
          <p:nvPr/>
        </p:nvCxnSpPr>
        <p:spPr>
          <a:xfrm>
            <a:off x="2320478" y="5160877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6591E1-0D41-42C9-B313-6AFDDEA568D1}"/>
              </a:ext>
            </a:extLst>
          </p:cNvPr>
          <p:cNvCxnSpPr>
            <a:cxnSpLocks/>
          </p:cNvCxnSpPr>
          <p:nvPr/>
        </p:nvCxnSpPr>
        <p:spPr>
          <a:xfrm flipV="1">
            <a:off x="2164067" y="5160877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83B8088-882D-4CDC-AFC9-D0E67CFD3851}"/>
              </a:ext>
            </a:extLst>
          </p:cNvPr>
          <p:cNvCxnSpPr>
            <a:cxnSpLocks/>
          </p:cNvCxnSpPr>
          <p:nvPr/>
        </p:nvCxnSpPr>
        <p:spPr>
          <a:xfrm>
            <a:off x="3629279" y="5160877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9AC9BF-A375-4422-8EC7-56B76063B26D}"/>
              </a:ext>
            </a:extLst>
          </p:cNvPr>
          <p:cNvCxnSpPr>
            <a:cxnSpLocks/>
          </p:cNvCxnSpPr>
          <p:nvPr/>
        </p:nvCxnSpPr>
        <p:spPr>
          <a:xfrm flipV="1">
            <a:off x="3472868" y="5160877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185818-3072-4A69-B7CF-C513E6E638D7}"/>
              </a:ext>
            </a:extLst>
          </p:cNvPr>
          <p:cNvCxnSpPr>
            <a:cxnSpLocks/>
          </p:cNvCxnSpPr>
          <p:nvPr/>
        </p:nvCxnSpPr>
        <p:spPr>
          <a:xfrm>
            <a:off x="4897839" y="5160878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A8818B-2B6C-41C2-B78F-FBD94EB9D144}"/>
              </a:ext>
            </a:extLst>
          </p:cNvPr>
          <p:cNvCxnSpPr>
            <a:cxnSpLocks/>
          </p:cNvCxnSpPr>
          <p:nvPr/>
        </p:nvCxnSpPr>
        <p:spPr>
          <a:xfrm flipV="1">
            <a:off x="4741428" y="5160878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074C405-2B56-406C-80DE-2C7506DAF095}"/>
                  </a:ext>
                </a:extLst>
              </p:cNvPr>
              <p:cNvSpPr/>
              <p:nvPr/>
            </p:nvSpPr>
            <p:spPr>
              <a:xfrm>
                <a:off x="1906433" y="5724842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074C405-2B56-406C-80DE-2C7506DAF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433" y="5724842"/>
                <a:ext cx="659928" cy="5870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B249C8C-55BA-4AFB-B876-EAAC469A7B88}"/>
                  </a:ext>
                </a:extLst>
              </p:cNvPr>
              <p:cNvSpPr/>
              <p:nvPr/>
            </p:nvSpPr>
            <p:spPr>
              <a:xfrm>
                <a:off x="4500913" y="5736160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B249C8C-55BA-4AFB-B876-EAAC469A7B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913" y="5736160"/>
                <a:ext cx="659928" cy="5870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AC0AF2-5D31-4732-A06D-EA9D6615DBF6}"/>
                  </a:ext>
                </a:extLst>
              </p:cNvPr>
              <p:cNvSpPr/>
              <p:nvPr/>
            </p:nvSpPr>
            <p:spPr>
              <a:xfrm>
                <a:off x="3176378" y="5724842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EAC0AF2-5D31-4732-A06D-EA9D6615DB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378" y="5724842"/>
                <a:ext cx="659928" cy="5870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U-Turn Arrow 14">
            <a:extLst>
              <a:ext uri="{FF2B5EF4-FFF2-40B4-BE49-F238E27FC236}">
                <a16:creationId xmlns:a16="http://schemas.microsoft.com/office/drawing/2014/main" id="{35DACD2E-47F0-4AEA-81AB-E4476D45BEF9}"/>
              </a:ext>
            </a:extLst>
          </p:cNvPr>
          <p:cNvSpPr/>
          <p:nvPr/>
        </p:nvSpPr>
        <p:spPr>
          <a:xfrm rot="20811516" flipH="1">
            <a:off x="2689768" y="4262039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55A8769-2CC3-4BF5-B77E-D1BD8BE5ADB3}"/>
              </a:ext>
            </a:extLst>
          </p:cNvPr>
          <p:cNvCxnSpPr>
            <a:cxnSpLocks/>
          </p:cNvCxnSpPr>
          <p:nvPr/>
        </p:nvCxnSpPr>
        <p:spPr>
          <a:xfrm flipV="1">
            <a:off x="3909642" y="4769603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FFBE9F-6381-4652-B34B-FA57CE219FAC}"/>
              </a:ext>
            </a:extLst>
          </p:cNvPr>
          <p:cNvCxnSpPr>
            <a:cxnSpLocks/>
          </p:cNvCxnSpPr>
          <p:nvPr/>
        </p:nvCxnSpPr>
        <p:spPr>
          <a:xfrm flipV="1">
            <a:off x="2593557" y="476592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82E7408-6510-4537-8E46-7D33F0C667E5}"/>
              </a:ext>
            </a:extLst>
          </p:cNvPr>
          <p:cNvCxnSpPr>
            <a:cxnSpLocks/>
          </p:cNvCxnSpPr>
          <p:nvPr/>
        </p:nvCxnSpPr>
        <p:spPr>
          <a:xfrm flipV="1">
            <a:off x="2592295" y="6018353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7643402-D53E-4DDC-A3DE-F0021D73F309}"/>
              </a:ext>
            </a:extLst>
          </p:cNvPr>
          <p:cNvCxnSpPr>
            <a:cxnSpLocks/>
          </p:cNvCxnSpPr>
          <p:nvPr/>
        </p:nvCxnSpPr>
        <p:spPr>
          <a:xfrm flipV="1">
            <a:off x="3875581" y="6018335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U-Turn Arrow 14">
            <a:extLst>
              <a:ext uri="{FF2B5EF4-FFF2-40B4-BE49-F238E27FC236}">
                <a16:creationId xmlns:a16="http://schemas.microsoft.com/office/drawing/2014/main" id="{CE2A4EC8-CA58-4C39-824A-11C51D0167D0}"/>
              </a:ext>
            </a:extLst>
          </p:cNvPr>
          <p:cNvSpPr/>
          <p:nvPr/>
        </p:nvSpPr>
        <p:spPr>
          <a:xfrm rot="788484" flipH="1" flipV="1">
            <a:off x="2695626" y="6254130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60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51A3-4851-9748-9C7D-EF2B18F5B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 a new place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5F9FCA-DCF0-2F48-8B16-C764AB270D8C}"/>
              </a:ext>
            </a:extLst>
          </p:cNvPr>
          <p:cNvSpPr/>
          <p:nvPr/>
        </p:nvSpPr>
        <p:spPr>
          <a:xfrm>
            <a:off x="1587062" y="3268717"/>
            <a:ext cx="2427890" cy="2112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935BDB-1591-1740-9A27-6AC687700956}"/>
              </a:ext>
            </a:extLst>
          </p:cNvPr>
          <p:cNvSpPr/>
          <p:nvPr/>
        </p:nvSpPr>
        <p:spPr>
          <a:xfrm>
            <a:off x="7131268" y="1027906"/>
            <a:ext cx="2427890" cy="21125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3749D9-0710-9E45-819F-33BF8AF60E1D}"/>
              </a:ext>
            </a:extLst>
          </p:cNvPr>
          <p:cNvSpPr/>
          <p:nvPr/>
        </p:nvSpPr>
        <p:spPr>
          <a:xfrm>
            <a:off x="5749160" y="4001294"/>
            <a:ext cx="2427890" cy="21125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miley Face 28">
            <a:extLst>
              <a:ext uri="{FF2B5EF4-FFF2-40B4-BE49-F238E27FC236}">
                <a16:creationId xmlns:a16="http://schemas.microsoft.com/office/drawing/2014/main" id="{E8ED586D-B30F-2B4C-8F39-E8EB8893ABD8}"/>
              </a:ext>
            </a:extLst>
          </p:cNvPr>
          <p:cNvSpPr/>
          <p:nvPr/>
        </p:nvSpPr>
        <p:spPr>
          <a:xfrm>
            <a:off x="1965433" y="169216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3869F895-7924-4A4C-AE27-671ED3DC7030}"/>
              </a:ext>
            </a:extLst>
          </p:cNvPr>
          <p:cNvSpPr/>
          <p:nvPr/>
        </p:nvSpPr>
        <p:spPr>
          <a:xfrm>
            <a:off x="1965432" y="2292655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3D3B1B-10FB-9B4E-BFAD-79CA1B229481}"/>
              </a:ext>
            </a:extLst>
          </p:cNvPr>
          <p:cNvSpPr txBox="1"/>
          <p:nvPr/>
        </p:nvSpPr>
        <p:spPr>
          <a:xfrm>
            <a:off x="2364613" y="2298894"/>
            <a:ext cx="97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F5730D-A279-5E43-9D79-169586B5F21C}"/>
              </a:ext>
            </a:extLst>
          </p:cNvPr>
          <p:cNvSpPr txBox="1"/>
          <p:nvPr/>
        </p:nvSpPr>
        <p:spPr>
          <a:xfrm>
            <a:off x="2334394" y="171451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Susceptible</a:t>
            </a:r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id="{BB1A785A-1D4F-D542-9A84-08C16E7F376F}"/>
              </a:ext>
            </a:extLst>
          </p:cNvPr>
          <p:cNvSpPr/>
          <p:nvPr/>
        </p:nvSpPr>
        <p:spPr>
          <a:xfrm>
            <a:off x="2364613" y="466519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miley Face 33">
            <a:extLst>
              <a:ext uri="{FF2B5EF4-FFF2-40B4-BE49-F238E27FC236}">
                <a16:creationId xmlns:a16="http://schemas.microsoft.com/office/drawing/2014/main" id="{FF25489B-7927-5E4D-87B0-AE88244930EA}"/>
              </a:ext>
            </a:extLst>
          </p:cNvPr>
          <p:cNvSpPr/>
          <p:nvPr/>
        </p:nvSpPr>
        <p:spPr>
          <a:xfrm>
            <a:off x="2617075" y="352902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miley Face 34">
            <a:extLst>
              <a:ext uri="{FF2B5EF4-FFF2-40B4-BE49-F238E27FC236}">
                <a16:creationId xmlns:a16="http://schemas.microsoft.com/office/drawing/2014/main" id="{ADC3A2FF-4F6A-C14B-8A93-9C40EB9CB72E}"/>
              </a:ext>
            </a:extLst>
          </p:cNvPr>
          <p:cNvSpPr/>
          <p:nvPr/>
        </p:nvSpPr>
        <p:spPr>
          <a:xfrm>
            <a:off x="1865370" y="4011728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miley Face 35">
            <a:extLst>
              <a:ext uri="{FF2B5EF4-FFF2-40B4-BE49-F238E27FC236}">
                <a16:creationId xmlns:a16="http://schemas.microsoft.com/office/drawing/2014/main" id="{9EAA0C08-D98F-2842-8EAB-4AA854B9087A}"/>
              </a:ext>
            </a:extLst>
          </p:cNvPr>
          <p:cNvSpPr/>
          <p:nvPr/>
        </p:nvSpPr>
        <p:spPr>
          <a:xfrm>
            <a:off x="2860126" y="440579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miley Face 36">
            <a:extLst>
              <a:ext uri="{FF2B5EF4-FFF2-40B4-BE49-F238E27FC236}">
                <a16:creationId xmlns:a16="http://schemas.microsoft.com/office/drawing/2014/main" id="{160C562C-AD4D-4941-BEE7-76B7C289A3B6}"/>
              </a:ext>
            </a:extLst>
          </p:cNvPr>
          <p:cNvSpPr/>
          <p:nvPr/>
        </p:nvSpPr>
        <p:spPr>
          <a:xfrm>
            <a:off x="3179163" y="386920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miley Face 37">
            <a:extLst>
              <a:ext uri="{FF2B5EF4-FFF2-40B4-BE49-F238E27FC236}">
                <a16:creationId xmlns:a16="http://schemas.microsoft.com/office/drawing/2014/main" id="{E22024AA-7AF0-6B4E-92A6-61837235A791}"/>
              </a:ext>
            </a:extLst>
          </p:cNvPr>
          <p:cNvSpPr/>
          <p:nvPr/>
        </p:nvSpPr>
        <p:spPr>
          <a:xfrm>
            <a:off x="7330964" y="131511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miley Face 38">
            <a:extLst>
              <a:ext uri="{FF2B5EF4-FFF2-40B4-BE49-F238E27FC236}">
                <a16:creationId xmlns:a16="http://schemas.microsoft.com/office/drawing/2014/main" id="{D4A5206D-724E-8242-891C-DEC83ABE9300}"/>
              </a:ext>
            </a:extLst>
          </p:cNvPr>
          <p:cNvSpPr/>
          <p:nvPr/>
        </p:nvSpPr>
        <p:spPr>
          <a:xfrm>
            <a:off x="7782906" y="17500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miley Face 39">
            <a:extLst>
              <a:ext uri="{FF2B5EF4-FFF2-40B4-BE49-F238E27FC236}">
                <a16:creationId xmlns:a16="http://schemas.microsoft.com/office/drawing/2014/main" id="{67490ECD-7A75-274D-9DE1-1356D3386DD8}"/>
              </a:ext>
            </a:extLst>
          </p:cNvPr>
          <p:cNvSpPr/>
          <p:nvPr/>
        </p:nvSpPr>
        <p:spPr>
          <a:xfrm>
            <a:off x="7514895" y="236371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miley Face 40">
            <a:extLst>
              <a:ext uri="{FF2B5EF4-FFF2-40B4-BE49-F238E27FC236}">
                <a16:creationId xmlns:a16="http://schemas.microsoft.com/office/drawing/2014/main" id="{4CC604E6-23FC-AB4A-9553-6712B64D8B1B}"/>
              </a:ext>
            </a:extLst>
          </p:cNvPr>
          <p:cNvSpPr/>
          <p:nvPr/>
        </p:nvSpPr>
        <p:spPr>
          <a:xfrm>
            <a:off x="8563301" y="187679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miley Face 41">
            <a:extLst>
              <a:ext uri="{FF2B5EF4-FFF2-40B4-BE49-F238E27FC236}">
                <a16:creationId xmlns:a16="http://schemas.microsoft.com/office/drawing/2014/main" id="{29CF8BFB-BA13-9E44-ACC9-200C7E990EC0}"/>
              </a:ext>
            </a:extLst>
          </p:cNvPr>
          <p:cNvSpPr/>
          <p:nvPr/>
        </p:nvSpPr>
        <p:spPr>
          <a:xfrm>
            <a:off x="8445061" y="137450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miley Face 42">
            <a:extLst>
              <a:ext uri="{FF2B5EF4-FFF2-40B4-BE49-F238E27FC236}">
                <a16:creationId xmlns:a16="http://schemas.microsoft.com/office/drawing/2014/main" id="{6084426E-69D7-1540-A5C3-F2D887D97140}"/>
              </a:ext>
            </a:extLst>
          </p:cNvPr>
          <p:cNvSpPr/>
          <p:nvPr/>
        </p:nvSpPr>
        <p:spPr>
          <a:xfrm>
            <a:off x="6096000" y="438729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miley Face 43">
            <a:extLst>
              <a:ext uri="{FF2B5EF4-FFF2-40B4-BE49-F238E27FC236}">
                <a16:creationId xmlns:a16="http://schemas.microsoft.com/office/drawing/2014/main" id="{D96BB4AF-3B18-9F41-BA73-59FAC511A1FE}"/>
              </a:ext>
            </a:extLst>
          </p:cNvPr>
          <p:cNvSpPr/>
          <p:nvPr/>
        </p:nvSpPr>
        <p:spPr>
          <a:xfrm>
            <a:off x="6963105" y="41368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miley Face 44">
            <a:extLst>
              <a:ext uri="{FF2B5EF4-FFF2-40B4-BE49-F238E27FC236}">
                <a16:creationId xmlns:a16="http://schemas.microsoft.com/office/drawing/2014/main" id="{79D4945E-6826-4446-A2BC-2A15E298D1CA}"/>
              </a:ext>
            </a:extLst>
          </p:cNvPr>
          <p:cNvSpPr/>
          <p:nvPr/>
        </p:nvSpPr>
        <p:spPr>
          <a:xfrm>
            <a:off x="6426862" y="538585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miley Face 45">
            <a:extLst>
              <a:ext uri="{FF2B5EF4-FFF2-40B4-BE49-F238E27FC236}">
                <a16:creationId xmlns:a16="http://schemas.microsoft.com/office/drawing/2014/main" id="{BA25FFA7-E299-5249-B198-6EDAA5A8A32B}"/>
              </a:ext>
            </a:extLst>
          </p:cNvPr>
          <p:cNvSpPr/>
          <p:nvPr/>
        </p:nvSpPr>
        <p:spPr>
          <a:xfrm>
            <a:off x="6794725" y="4869452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miley Face 46">
            <a:extLst>
              <a:ext uri="{FF2B5EF4-FFF2-40B4-BE49-F238E27FC236}">
                <a16:creationId xmlns:a16="http://schemas.microsoft.com/office/drawing/2014/main" id="{F21AB6E9-BE8A-7D4B-9380-762B545219CE}"/>
              </a:ext>
            </a:extLst>
          </p:cNvPr>
          <p:cNvSpPr/>
          <p:nvPr/>
        </p:nvSpPr>
        <p:spPr>
          <a:xfrm>
            <a:off x="7415043" y="546958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053D71EC-E2C4-3B43-8ECA-AE3BA53D0C90}"/>
              </a:ext>
            </a:extLst>
          </p:cNvPr>
          <p:cNvSpPr/>
          <p:nvPr/>
        </p:nvSpPr>
        <p:spPr>
          <a:xfrm>
            <a:off x="7366434" y="457508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miley Face 48">
            <a:extLst>
              <a:ext uri="{FF2B5EF4-FFF2-40B4-BE49-F238E27FC236}">
                <a16:creationId xmlns:a16="http://schemas.microsoft.com/office/drawing/2014/main" id="{473A156A-84D8-E44E-9A2C-1A96D562FE1A}"/>
              </a:ext>
            </a:extLst>
          </p:cNvPr>
          <p:cNvSpPr/>
          <p:nvPr/>
        </p:nvSpPr>
        <p:spPr>
          <a:xfrm>
            <a:off x="2453949" y="4097106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35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51A3-4851-9748-9C7D-EF2B18F5B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 a new place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5F9FCA-DCF0-2F48-8B16-C764AB270D8C}"/>
              </a:ext>
            </a:extLst>
          </p:cNvPr>
          <p:cNvSpPr/>
          <p:nvPr/>
        </p:nvSpPr>
        <p:spPr>
          <a:xfrm>
            <a:off x="1587062" y="3268717"/>
            <a:ext cx="2427890" cy="2112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935BDB-1591-1740-9A27-6AC687700956}"/>
              </a:ext>
            </a:extLst>
          </p:cNvPr>
          <p:cNvSpPr/>
          <p:nvPr/>
        </p:nvSpPr>
        <p:spPr>
          <a:xfrm>
            <a:off x="7131268" y="1027906"/>
            <a:ext cx="2427890" cy="21125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3749D9-0710-9E45-819F-33BF8AF60E1D}"/>
              </a:ext>
            </a:extLst>
          </p:cNvPr>
          <p:cNvSpPr/>
          <p:nvPr/>
        </p:nvSpPr>
        <p:spPr>
          <a:xfrm>
            <a:off x="5749160" y="4001294"/>
            <a:ext cx="2427890" cy="21125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miley Face 28">
            <a:extLst>
              <a:ext uri="{FF2B5EF4-FFF2-40B4-BE49-F238E27FC236}">
                <a16:creationId xmlns:a16="http://schemas.microsoft.com/office/drawing/2014/main" id="{E8ED586D-B30F-2B4C-8F39-E8EB8893ABD8}"/>
              </a:ext>
            </a:extLst>
          </p:cNvPr>
          <p:cNvSpPr/>
          <p:nvPr/>
        </p:nvSpPr>
        <p:spPr>
          <a:xfrm>
            <a:off x="1965433" y="169216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3869F895-7924-4A4C-AE27-671ED3DC7030}"/>
              </a:ext>
            </a:extLst>
          </p:cNvPr>
          <p:cNvSpPr/>
          <p:nvPr/>
        </p:nvSpPr>
        <p:spPr>
          <a:xfrm>
            <a:off x="1965432" y="2292655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3D3B1B-10FB-9B4E-BFAD-79CA1B229481}"/>
              </a:ext>
            </a:extLst>
          </p:cNvPr>
          <p:cNvSpPr txBox="1"/>
          <p:nvPr/>
        </p:nvSpPr>
        <p:spPr>
          <a:xfrm>
            <a:off x="2364613" y="2298894"/>
            <a:ext cx="97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F5730D-A279-5E43-9D79-169586B5F21C}"/>
              </a:ext>
            </a:extLst>
          </p:cNvPr>
          <p:cNvSpPr txBox="1"/>
          <p:nvPr/>
        </p:nvSpPr>
        <p:spPr>
          <a:xfrm>
            <a:off x="2334394" y="171451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Susceptible</a:t>
            </a:r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id="{BB1A785A-1D4F-D542-9A84-08C16E7F376F}"/>
              </a:ext>
            </a:extLst>
          </p:cNvPr>
          <p:cNvSpPr/>
          <p:nvPr/>
        </p:nvSpPr>
        <p:spPr>
          <a:xfrm>
            <a:off x="2364613" y="466519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miley Face 33">
            <a:extLst>
              <a:ext uri="{FF2B5EF4-FFF2-40B4-BE49-F238E27FC236}">
                <a16:creationId xmlns:a16="http://schemas.microsoft.com/office/drawing/2014/main" id="{FF25489B-7927-5E4D-87B0-AE88244930EA}"/>
              </a:ext>
            </a:extLst>
          </p:cNvPr>
          <p:cNvSpPr/>
          <p:nvPr/>
        </p:nvSpPr>
        <p:spPr>
          <a:xfrm>
            <a:off x="2617075" y="3529020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miley Face 34">
            <a:extLst>
              <a:ext uri="{FF2B5EF4-FFF2-40B4-BE49-F238E27FC236}">
                <a16:creationId xmlns:a16="http://schemas.microsoft.com/office/drawing/2014/main" id="{ADC3A2FF-4F6A-C14B-8A93-9C40EB9CB72E}"/>
              </a:ext>
            </a:extLst>
          </p:cNvPr>
          <p:cNvSpPr/>
          <p:nvPr/>
        </p:nvSpPr>
        <p:spPr>
          <a:xfrm>
            <a:off x="1865370" y="4011728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miley Face 35">
            <a:extLst>
              <a:ext uri="{FF2B5EF4-FFF2-40B4-BE49-F238E27FC236}">
                <a16:creationId xmlns:a16="http://schemas.microsoft.com/office/drawing/2014/main" id="{9EAA0C08-D98F-2842-8EAB-4AA854B9087A}"/>
              </a:ext>
            </a:extLst>
          </p:cNvPr>
          <p:cNvSpPr/>
          <p:nvPr/>
        </p:nvSpPr>
        <p:spPr>
          <a:xfrm>
            <a:off x="2860126" y="440579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miley Face 36">
            <a:extLst>
              <a:ext uri="{FF2B5EF4-FFF2-40B4-BE49-F238E27FC236}">
                <a16:creationId xmlns:a16="http://schemas.microsoft.com/office/drawing/2014/main" id="{160C562C-AD4D-4941-BEE7-76B7C289A3B6}"/>
              </a:ext>
            </a:extLst>
          </p:cNvPr>
          <p:cNvSpPr/>
          <p:nvPr/>
        </p:nvSpPr>
        <p:spPr>
          <a:xfrm>
            <a:off x="3179163" y="386920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miley Face 37">
            <a:extLst>
              <a:ext uri="{FF2B5EF4-FFF2-40B4-BE49-F238E27FC236}">
                <a16:creationId xmlns:a16="http://schemas.microsoft.com/office/drawing/2014/main" id="{E22024AA-7AF0-6B4E-92A6-61837235A791}"/>
              </a:ext>
            </a:extLst>
          </p:cNvPr>
          <p:cNvSpPr/>
          <p:nvPr/>
        </p:nvSpPr>
        <p:spPr>
          <a:xfrm>
            <a:off x="7330964" y="131511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miley Face 38">
            <a:extLst>
              <a:ext uri="{FF2B5EF4-FFF2-40B4-BE49-F238E27FC236}">
                <a16:creationId xmlns:a16="http://schemas.microsoft.com/office/drawing/2014/main" id="{D4A5206D-724E-8242-891C-DEC83ABE9300}"/>
              </a:ext>
            </a:extLst>
          </p:cNvPr>
          <p:cNvSpPr/>
          <p:nvPr/>
        </p:nvSpPr>
        <p:spPr>
          <a:xfrm>
            <a:off x="7782906" y="17500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miley Face 39">
            <a:extLst>
              <a:ext uri="{FF2B5EF4-FFF2-40B4-BE49-F238E27FC236}">
                <a16:creationId xmlns:a16="http://schemas.microsoft.com/office/drawing/2014/main" id="{67490ECD-7A75-274D-9DE1-1356D3386DD8}"/>
              </a:ext>
            </a:extLst>
          </p:cNvPr>
          <p:cNvSpPr/>
          <p:nvPr/>
        </p:nvSpPr>
        <p:spPr>
          <a:xfrm>
            <a:off x="7514895" y="236371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miley Face 40">
            <a:extLst>
              <a:ext uri="{FF2B5EF4-FFF2-40B4-BE49-F238E27FC236}">
                <a16:creationId xmlns:a16="http://schemas.microsoft.com/office/drawing/2014/main" id="{4CC604E6-23FC-AB4A-9553-6712B64D8B1B}"/>
              </a:ext>
            </a:extLst>
          </p:cNvPr>
          <p:cNvSpPr/>
          <p:nvPr/>
        </p:nvSpPr>
        <p:spPr>
          <a:xfrm>
            <a:off x="8563301" y="187679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miley Face 41">
            <a:extLst>
              <a:ext uri="{FF2B5EF4-FFF2-40B4-BE49-F238E27FC236}">
                <a16:creationId xmlns:a16="http://schemas.microsoft.com/office/drawing/2014/main" id="{29CF8BFB-BA13-9E44-ACC9-200C7E990EC0}"/>
              </a:ext>
            </a:extLst>
          </p:cNvPr>
          <p:cNvSpPr/>
          <p:nvPr/>
        </p:nvSpPr>
        <p:spPr>
          <a:xfrm>
            <a:off x="8445061" y="137450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miley Face 42">
            <a:extLst>
              <a:ext uri="{FF2B5EF4-FFF2-40B4-BE49-F238E27FC236}">
                <a16:creationId xmlns:a16="http://schemas.microsoft.com/office/drawing/2014/main" id="{6084426E-69D7-1540-A5C3-F2D887D97140}"/>
              </a:ext>
            </a:extLst>
          </p:cNvPr>
          <p:cNvSpPr/>
          <p:nvPr/>
        </p:nvSpPr>
        <p:spPr>
          <a:xfrm>
            <a:off x="6096000" y="438729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miley Face 43">
            <a:extLst>
              <a:ext uri="{FF2B5EF4-FFF2-40B4-BE49-F238E27FC236}">
                <a16:creationId xmlns:a16="http://schemas.microsoft.com/office/drawing/2014/main" id="{D96BB4AF-3B18-9F41-BA73-59FAC511A1FE}"/>
              </a:ext>
            </a:extLst>
          </p:cNvPr>
          <p:cNvSpPr/>
          <p:nvPr/>
        </p:nvSpPr>
        <p:spPr>
          <a:xfrm>
            <a:off x="6963105" y="41368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miley Face 44">
            <a:extLst>
              <a:ext uri="{FF2B5EF4-FFF2-40B4-BE49-F238E27FC236}">
                <a16:creationId xmlns:a16="http://schemas.microsoft.com/office/drawing/2014/main" id="{79D4945E-6826-4446-A2BC-2A15E298D1CA}"/>
              </a:ext>
            </a:extLst>
          </p:cNvPr>
          <p:cNvSpPr/>
          <p:nvPr/>
        </p:nvSpPr>
        <p:spPr>
          <a:xfrm>
            <a:off x="6426862" y="538585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miley Face 45">
            <a:extLst>
              <a:ext uri="{FF2B5EF4-FFF2-40B4-BE49-F238E27FC236}">
                <a16:creationId xmlns:a16="http://schemas.microsoft.com/office/drawing/2014/main" id="{BA25FFA7-E299-5249-B198-6EDAA5A8A32B}"/>
              </a:ext>
            </a:extLst>
          </p:cNvPr>
          <p:cNvSpPr/>
          <p:nvPr/>
        </p:nvSpPr>
        <p:spPr>
          <a:xfrm>
            <a:off x="6794725" y="4869452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miley Face 46">
            <a:extLst>
              <a:ext uri="{FF2B5EF4-FFF2-40B4-BE49-F238E27FC236}">
                <a16:creationId xmlns:a16="http://schemas.microsoft.com/office/drawing/2014/main" id="{F21AB6E9-BE8A-7D4B-9380-762B545219CE}"/>
              </a:ext>
            </a:extLst>
          </p:cNvPr>
          <p:cNvSpPr/>
          <p:nvPr/>
        </p:nvSpPr>
        <p:spPr>
          <a:xfrm>
            <a:off x="7415043" y="546958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053D71EC-E2C4-3B43-8ECA-AE3BA53D0C90}"/>
              </a:ext>
            </a:extLst>
          </p:cNvPr>
          <p:cNvSpPr/>
          <p:nvPr/>
        </p:nvSpPr>
        <p:spPr>
          <a:xfrm>
            <a:off x="7366434" y="457508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miley Face 48">
            <a:extLst>
              <a:ext uri="{FF2B5EF4-FFF2-40B4-BE49-F238E27FC236}">
                <a16:creationId xmlns:a16="http://schemas.microsoft.com/office/drawing/2014/main" id="{473A156A-84D8-E44E-9A2C-1A96D562FE1A}"/>
              </a:ext>
            </a:extLst>
          </p:cNvPr>
          <p:cNvSpPr/>
          <p:nvPr/>
        </p:nvSpPr>
        <p:spPr>
          <a:xfrm>
            <a:off x="2453949" y="4097106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552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51A3-4851-9748-9C7D-EF2B18F5B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 a new place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5F9FCA-DCF0-2F48-8B16-C764AB270D8C}"/>
              </a:ext>
            </a:extLst>
          </p:cNvPr>
          <p:cNvSpPr/>
          <p:nvPr/>
        </p:nvSpPr>
        <p:spPr>
          <a:xfrm>
            <a:off x="1587062" y="3268717"/>
            <a:ext cx="2427890" cy="2112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935BDB-1591-1740-9A27-6AC687700956}"/>
              </a:ext>
            </a:extLst>
          </p:cNvPr>
          <p:cNvSpPr/>
          <p:nvPr/>
        </p:nvSpPr>
        <p:spPr>
          <a:xfrm>
            <a:off x="7131268" y="1027906"/>
            <a:ext cx="2427890" cy="21125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3749D9-0710-9E45-819F-33BF8AF60E1D}"/>
              </a:ext>
            </a:extLst>
          </p:cNvPr>
          <p:cNvSpPr/>
          <p:nvPr/>
        </p:nvSpPr>
        <p:spPr>
          <a:xfrm>
            <a:off x="5749160" y="4001294"/>
            <a:ext cx="2427890" cy="21125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miley Face 28">
            <a:extLst>
              <a:ext uri="{FF2B5EF4-FFF2-40B4-BE49-F238E27FC236}">
                <a16:creationId xmlns:a16="http://schemas.microsoft.com/office/drawing/2014/main" id="{E8ED586D-B30F-2B4C-8F39-E8EB8893ABD8}"/>
              </a:ext>
            </a:extLst>
          </p:cNvPr>
          <p:cNvSpPr/>
          <p:nvPr/>
        </p:nvSpPr>
        <p:spPr>
          <a:xfrm>
            <a:off x="1965433" y="169216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3869F895-7924-4A4C-AE27-671ED3DC7030}"/>
              </a:ext>
            </a:extLst>
          </p:cNvPr>
          <p:cNvSpPr/>
          <p:nvPr/>
        </p:nvSpPr>
        <p:spPr>
          <a:xfrm>
            <a:off x="1965432" y="2292655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3D3B1B-10FB-9B4E-BFAD-79CA1B229481}"/>
              </a:ext>
            </a:extLst>
          </p:cNvPr>
          <p:cNvSpPr txBox="1"/>
          <p:nvPr/>
        </p:nvSpPr>
        <p:spPr>
          <a:xfrm>
            <a:off x="2364613" y="2298894"/>
            <a:ext cx="97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F5730D-A279-5E43-9D79-169586B5F21C}"/>
              </a:ext>
            </a:extLst>
          </p:cNvPr>
          <p:cNvSpPr txBox="1"/>
          <p:nvPr/>
        </p:nvSpPr>
        <p:spPr>
          <a:xfrm>
            <a:off x="2334394" y="171451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Susceptible</a:t>
            </a:r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id="{BB1A785A-1D4F-D542-9A84-08C16E7F376F}"/>
              </a:ext>
            </a:extLst>
          </p:cNvPr>
          <p:cNvSpPr/>
          <p:nvPr/>
        </p:nvSpPr>
        <p:spPr>
          <a:xfrm>
            <a:off x="2364613" y="466519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miley Face 33">
            <a:extLst>
              <a:ext uri="{FF2B5EF4-FFF2-40B4-BE49-F238E27FC236}">
                <a16:creationId xmlns:a16="http://schemas.microsoft.com/office/drawing/2014/main" id="{FF25489B-7927-5E4D-87B0-AE88244930EA}"/>
              </a:ext>
            </a:extLst>
          </p:cNvPr>
          <p:cNvSpPr/>
          <p:nvPr/>
        </p:nvSpPr>
        <p:spPr>
          <a:xfrm>
            <a:off x="2617075" y="3529020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miley Face 34">
            <a:extLst>
              <a:ext uri="{FF2B5EF4-FFF2-40B4-BE49-F238E27FC236}">
                <a16:creationId xmlns:a16="http://schemas.microsoft.com/office/drawing/2014/main" id="{ADC3A2FF-4F6A-C14B-8A93-9C40EB9CB72E}"/>
              </a:ext>
            </a:extLst>
          </p:cNvPr>
          <p:cNvSpPr/>
          <p:nvPr/>
        </p:nvSpPr>
        <p:spPr>
          <a:xfrm>
            <a:off x="1865370" y="4011728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miley Face 35">
            <a:extLst>
              <a:ext uri="{FF2B5EF4-FFF2-40B4-BE49-F238E27FC236}">
                <a16:creationId xmlns:a16="http://schemas.microsoft.com/office/drawing/2014/main" id="{9EAA0C08-D98F-2842-8EAB-4AA854B9087A}"/>
              </a:ext>
            </a:extLst>
          </p:cNvPr>
          <p:cNvSpPr/>
          <p:nvPr/>
        </p:nvSpPr>
        <p:spPr>
          <a:xfrm>
            <a:off x="2860126" y="440579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miley Face 36">
            <a:extLst>
              <a:ext uri="{FF2B5EF4-FFF2-40B4-BE49-F238E27FC236}">
                <a16:creationId xmlns:a16="http://schemas.microsoft.com/office/drawing/2014/main" id="{160C562C-AD4D-4941-BEE7-76B7C289A3B6}"/>
              </a:ext>
            </a:extLst>
          </p:cNvPr>
          <p:cNvSpPr/>
          <p:nvPr/>
        </p:nvSpPr>
        <p:spPr>
          <a:xfrm>
            <a:off x="3179163" y="386920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miley Face 37">
            <a:extLst>
              <a:ext uri="{FF2B5EF4-FFF2-40B4-BE49-F238E27FC236}">
                <a16:creationId xmlns:a16="http://schemas.microsoft.com/office/drawing/2014/main" id="{E22024AA-7AF0-6B4E-92A6-61837235A791}"/>
              </a:ext>
            </a:extLst>
          </p:cNvPr>
          <p:cNvSpPr/>
          <p:nvPr/>
        </p:nvSpPr>
        <p:spPr>
          <a:xfrm>
            <a:off x="7330964" y="131511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miley Face 38">
            <a:extLst>
              <a:ext uri="{FF2B5EF4-FFF2-40B4-BE49-F238E27FC236}">
                <a16:creationId xmlns:a16="http://schemas.microsoft.com/office/drawing/2014/main" id="{D4A5206D-724E-8242-891C-DEC83ABE9300}"/>
              </a:ext>
            </a:extLst>
          </p:cNvPr>
          <p:cNvSpPr/>
          <p:nvPr/>
        </p:nvSpPr>
        <p:spPr>
          <a:xfrm>
            <a:off x="7782906" y="17500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miley Face 39">
            <a:extLst>
              <a:ext uri="{FF2B5EF4-FFF2-40B4-BE49-F238E27FC236}">
                <a16:creationId xmlns:a16="http://schemas.microsoft.com/office/drawing/2014/main" id="{67490ECD-7A75-274D-9DE1-1356D3386DD8}"/>
              </a:ext>
            </a:extLst>
          </p:cNvPr>
          <p:cNvSpPr/>
          <p:nvPr/>
        </p:nvSpPr>
        <p:spPr>
          <a:xfrm>
            <a:off x="7514895" y="236371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miley Face 40">
            <a:extLst>
              <a:ext uri="{FF2B5EF4-FFF2-40B4-BE49-F238E27FC236}">
                <a16:creationId xmlns:a16="http://schemas.microsoft.com/office/drawing/2014/main" id="{4CC604E6-23FC-AB4A-9553-6712B64D8B1B}"/>
              </a:ext>
            </a:extLst>
          </p:cNvPr>
          <p:cNvSpPr/>
          <p:nvPr/>
        </p:nvSpPr>
        <p:spPr>
          <a:xfrm>
            <a:off x="8563301" y="187679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miley Face 41">
            <a:extLst>
              <a:ext uri="{FF2B5EF4-FFF2-40B4-BE49-F238E27FC236}">
                <a16:creationId xmlns:a16="http://schemas.microsoft.com/office/drawing/2014/main" id="{29CF8BFB-BA13-9E44-ACC9-200C7E990EC0}"/>
              </a:ext>
            </a:extLst>
          </p:cNvPr>
          <p:cNvSpPr/>
          <p:nvPr/>
        </p:nvSpPr>
        <p:spPr>
          <a:xfrm>
            <a:off x="8445061" y="137450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miley Face 42">
            <a:extLst>
              <a:ext uri="{FF2B5EF4-FFF2-40B4-BE49-F238E27FC236}">
                <a16:creationId xmlns:a16="http://schemas.microsoft.com/office/drawing/2014/main" id="{6084426E-69D7-1540-A5C3-F2D887D97140}"/>
              </a:ext>
            </a:extLst>
          </p:cNvPr>
          <p:cNvSpPr/>
          <p:nvPr/>
        </p:nvSpPr>
        <p:spPr>
          <a:xfrm>
            <a:off x="6096000" y="438729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miley Face 43">
            <a:extLst>
              <a:ext uri="{FF2B5EF4-FFF2-40B4-BE49-F238E27FC236}">
                <a16:creationId xmlns:a16="http://schemas.microsoft.com/office/drawing/2014/main" id="{D96BB4AF-3B18-9F41-BA73-59FAC511A1FE}"/>
              </a:ext>
            </a:extLst>
          </p:cNvPr>
          <p:cNvSpPr/>
          <p:nvPr/>
        </p:nvSpPr>
        <p:spPr>
          <a:xfrm>
            <a:off x="6963105" y="41368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miley Face 44">
            <a:extLst>
              <a:ext uri="{FF2B5EF4-FFF2-40B4-BE49-F238E27FC236}">
                <a16:creationId xmlns:a16="http://schemas.microsoft.com/office/drawing/2014/main" id="{79D4945E-6826-4446-A2BC-2A15E298D1CA}"/>
              </a:ext>
            </a:extLst>
          </p:cNvPr>
          <p:cNvSpPr/>
          <p:nvPr/>
        </p:nvSpPr>
        <p:spPr>
          <a:xfrm>
            <a:off x="6426862" y="538585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miley Face 45">
            <a:extLst>
              <a:ext uri="{FF2B5EF4-FFF2-40B4-BE49-F238E27FC236}">
                <a16:creationId xmlns:a16="http://schemas.microsoft.com/office/drawing/2014/main" id="{BA25FFA7-E299-5249-B198-6EDAA5A8A32B}"/>
              </a:ext>
            </a:extLst>
          </p:cNvPr>
          <p:cNvSpPr/>
          <p:nvPr/>
        </p:nvSpPr>
        <p:spPr>
          <a:xfrm>
            <a:off x="6794725" y="4869452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miley Face 46">
            <a:extLst>
              <a:ext uri="{FF2B5EF4-FFF2-40B4-BE49-F238E27FC236}">
                <a16:creationId xmlns:a16="http://schemas.microsoft.com/office/drawing/2014/main" id="{F21AB6E9-BE8A-7D4B-9380-762B545219CE}"/>
              </a:ext>
            </a:extLst>
          </p:cNvPr>
          <p:cNvSpPr/>
          <p:nvPr/>
        </p:nvSpPr>
        <p:spPr>
          <a:xfrm>
            <a:off x="7415043" y="546958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053D71EC-E2C4-3B43-8ECA-AE3BA53D0C90}"/>
              </a:ext>
            </a:extLst>
          </p:cNvPr>
          <p:cNvSpPr/>
          <p:nvPr/>
        </p:nvSpPr>
        <p:spPr>
          <a:xfrm>
            <a:off x="7366434" y="457508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miley Face 48">
            <a:extLst>
              <a:ext uri="{FF2B5EF4-FFF2-40B4-BE49-F238E27FC236}">
                <a16:creationId xmlns:a16="http://schemas.microsoft.com/office/drawing/2014/main" id="{473A156A-84D8-E44E-9A2C-1A96D562FE1A}"/>
              </a:ext>
            </a:extLst>
          </p:cNvPr>
          <p:cNvSpPr/>
          <p:nvPr/>
        </p:nvSpPr>
        <p:spPr>
          <a:xfrm>
            <a:off x="2453949" y="4097106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A81CEF-C07C-D840-A749-9DB7276E159D}"/>
              </a:ext>
            </a:extLst>
          </p:cNvPr>
          <p:cNvCxnSpPr/>
          <p:nvPr/>
        </p:nvCxnSpPr>
        <p:spPr>
          <a:xfrm flipV="1">
            <a:off x="2984938" y="2083850"/>
            <a:ext cx="4430105" cy="15211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1818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51A3-4851-9748-9C7D-EF2B18F5B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 a new place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5F9FCA-DCF0-2F48-8B16-C764AB270D8C}"/>
              </a:ext>
            </a:extLst>
          </p:cNvPr>
          <p:cNvSpPr/>
          <p:nvPr/>
        </p:nvSpPr>
        <p:spPr>
          <a:xfrm>
            <a:off x="1587062" y="3268717"/>
            <a:ext cx="2427890" cy="2112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935BDB-1591-1740-9A27-6AC687700956}"/>
              </a:ext>
            </a:extLst>
          </p:cNvPr>
          <p:cNvSpPr/>
          <p:nvPr/>
        </p:nvSpPr>
        <p:spPr>
          <a:xfrm>
            <a:off x="7131268" y="1027906"/>
            <a:ext cx="2427890" cy="21125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3749D9-0710-9E45-819F-33BF8AF60E1D}"/>
              </a:ext>
            </a:extLst>
          </p:cNvPr>
          <p:cNvSpPr/>
          <p:nvPr/>
        </p:nvSpPr>
        <p:spPr>
          <a:xfrm>
            <a:off x="5749160" y="4001294"/>
            <a:ext cx="2427890" cy="21125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miley Face 28">
            <a:extLst>
              <a:ext uri="{FF2B5EF4-FFF2-40B4-BE49-F238E27FC236}">
                <a16:creationId xmlns:a16="http://schemas.microsoft.com/office/drawing/2014/main" id="{E8ED586D-B30F-2B4C-8F39-E8EB8893ABD8}"/>
              </a:ext>
            </a:extLst>
          </p:cNvPr>
          <p:cNvSpPr/>
          <p:nvPr/>
        </p:nvSpPr>
        <p:spPr>
          <a:xfrm>
            <a:off x="1965433" y="169216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3869F895-7924-4A4C-AE27-671ED3DC7030}"/>
              </a:ext>
            </a:extLst>
          </p:cNvPr>
          <p:cNvSpPr/>
          <p:nvPr/>
        </p:nvSpPr>
        <p:spPr>
          <a:xfrm>
            <a:off x="1965432" y="2292655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3D3B1B-10FB-9B4E-BFAD-79CA1B229481}"/>
              </a:ext>
            </a:extLst>
          </p:cNvPr>
          <p:cNvSpPr txBox="1"/>
          <p:nvPr/>
        </p:nvSpPr>
        <p:spPr>
          <a:xfrm>
            <a:off x="2364613" y="2298894"/>
            <a:ext cx="97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F5730D-A279-5E43-9D79-169586B5F21C}"/>
              </a:ext>
            </a:extLst>
          </p:cNvPr>
          <p:cNvSpPr txBox="1"/>
          <p:nvPr/>
        </p:nvSpPr>
        <p:spPr>
          <a:xfrm>
            <a:off x="2334394" y="171451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Susceptible</a:t>
            </a:r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id="{BB1A785A-1D4F-D542-9A84-08C16E7F376F}"/>
              </a:ext>
            </a:extLst>
          </p:cNvPr>
          <p:cNvSpPr/>
          <p:nvPr/>
        </p:nvSpPr>
        <p:spPr>
          <a:xfrm>
            <a:off x="2364613" y="466519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miley Face 33">
            <a:extLst>
              <a:ext uri="{FF2B5EF4-FFF2-40B4-BE49-F238E27FC236}">
                <a16:creationId xmlns:a16="http://schemas.microsoft.com/office/drawing/2014/main" id="{FF25489B-7927-5E4D-87B0-AE88244930EA}"/>
              </a:ext>
            </a:extLst>
          </p:cNvPr>
          <p:cNvSpPr/>
          <p:nvPr/>
        </p:nvSpPr>
        <p:spPr>
          <a:xfrm>
            <a:off x="7366434" y="1803886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miley Face 34">
            <a:extLst>
              <a:ext uri="{FF2B5EF4-FFF2-40B4-BE49-F238E27FC236}">
                <a16:creationId xmlns:a16="http://schemas.microsoft.com/office/drawing/2014/main" id="{ADC3A2FF-4F6A-C14B-8A93-9C40EB9CB72E}"/>
              </a:ext>
            </a:extLst>
          </p:cNvPr>
          <p:cNvSpPr/>
          <p:nvPr/>
        </p:nvSpPr>
        <p:spPr>
          <a:xfrm>
            <a:off x="1865370" y="4011728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miley Face 35">
            <a:extLst>
              <a:ext uri="{FF2B5EF4-FFF2-40B4-BE49-F238E27FC236}">
                <a16:creationId xmlns:a16="http://schemas.microsoft.com/office/drawing/2014/main" id="{9EAA0C08-D98F-2842-8EAB-4AA854B9087A}"/>
              </a:ext>
            </a:extLst>
          </p:cNvPr>
          <p:cNvSpPr/>
          <p:nvPr/>
        </p:nvSpPr>
        <p:spPr>
          <a:xfrm>
            <a:off x="2860126" y="440579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miley Face 36">
            <a:extLst>
              <a:ext uri="{FF2B5EF4-FFF2-40B4-BE49-F238E27FC236}">
                <a16:creationId xmlns:a16="http://schemas.microsoft.com/office/drawing/2014/main" id="{160C562C-AD4D-4941-BEE7-76B7C289A3B6}"/>
              </a:ext>
            </a:extLst>
          </p:cNvPr>
          <p:cNvSpPr/>
          <p:nvPr/>
        </p:nvSpPr>
        <p:spPr>
          <a:xfrm>
            <a:off x="3179163" y="386920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miley Face 37">
            <a:extLst>
              <a:ext uri="{FF2B5EF4-FFF2-40B4-BE49-F238E27FC236}">
                <a16:creationId xmlns:a16="http://schemas.microsoft.com/office/drawing/2014/main" id="{E22024AA-7AF0-6B4E-92A6-61837235A791}"/>
              </a:ext>
            </a:extLst>
          </p:cNvPr>
          <p:cNvSpPr/>
          <p:nvPr/>
        </p:nvSpPr>
        <p:spPr>
          <a:xfrm>
            <a:off x="7330964" y="131511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miley Face 38">
            <a:extLst>
              <a:ext uri="{FF2B5EF4-FFF2-40B4-BE49-F238E27FC236}">
                <a16:creationId xmlns:a16="http://schemas.microsoft.com/office/drawing/2014/main" id="{D4A5206D-724E-8242-891C-DEC83ABE9300}"/>
              </a:ext>
            </a:extLst>
          </p:cNvPr>
          <p:cNvSpPr/>
          <p:nvPr/>
        </p:nvSpPr>
        <p:spPr>
          <a:xfrm>
            <a:off x="7782906" y="17500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miley Face 39">
            <a:extLst>
              <a:ext uri="{FF2B5EF4-FFF2-40B4-BE49-F238E27FC236}">
                <a16:creationId xmlns:a16="http://schemas.microsoft.com/office/drawing/2014/main" id="{67490ECD-7A75-274D-9DE1-1356D3386DD8}"/>
              </a:ext>
            </a:extLst>
          </p:cNvPr>
          <p:cNvSpPr/>
          <p:nvPr/>
        </p:nvSpPr>
        <p:spPr>
          <a:xfrm>
            <a:off x="7514895" y="236371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miley Face 40">
            <a:extLst>
              <a:ext uri="{FF2B5EF4-FFF2-40B4-BE49-F238E27FC236}">
                <a16:creationId xmlns:a16="http://schemas.microsoft.com/office/drawing/2014/main" id="{4CC604E6-23FC-AB4A-9553-6712B64D8B1B}"/>
              </a:ext>
            </a:extLst>
          </p:cNvPr>
          <p:cNvSpPr/>
          <p:nvPr/>
        </p:nvSpPr>
        <p:spPr>
          <a:xfrm>
            <a:off x="8563301" y="187679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miley Face 41">
            <a:extLst>
              <a:ext uri="{FF2B5EF4-FFF2-40B4-BE49-F238E27FC236}">
                <a16:creationId xmlns:a16="http://schemas.microsoft.com/office/drawing/2014/main" id="{29CF8BFB-BA13-9E44-ACC9-200C7E990EC0}"/>
              </a:ext>
            </a:extLst>
          </p:cNvPr>
          <p:cNvSpPr/>
          <p:nvPr/>
        </p:nvSpPr>
        <p:spPr>
          <a:xfrm>
            <a:off x="8445061" y="137450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miley Face 42">
            <a:extLst>
              <a:ext uri="{FF2B5EF4-FFF2-40B4-BE49-F238E27FC236}">
                <a16:creationId xmlns:a16="http://schemas.microsoft.com/office/drawing/2014/main" id="{6084426E-69D7-1540-A5C3-F2D887D97140}"/>
              </a:ext>
            </a:extLst>
          </p:cNvPr>
          <p:cNvSpPr/>
          <p:nvPr/>
        </p:nvSpPr>
        <p:spPr>
          <a:xfrm>
            <a:off x="6096000" y="438729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miley Face 43">
            <a:extLst>
              <a:ext uri="{FF2B5EF4-FFF2-40B4-BE49-F238E27FC236}">
                <a16:creationId xmlns:a16="http://schemas.microsoft.com/office/drawing/2014/main" id="{D96BB4AF-3B18-9F41-BA73-59FAC511A1FE}"/>
              </a:ext>
            </a:extLst>
          </p:cNvPr>
          <p:cNvSpPr/>
          <p:nvPr/>
        </p:nvSpPr>
        <p:spPr>
          <a:xfrm>
            <a:off x="6963105" y="41368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miley Face 44">
            <a:extLst>
              <a:ext uri="{FF2B5EF4-FFF2-40B4-BE49-F238E27FC236}">
                <a16:creationId xmlns:a16="http://schemas.microsoft.com/office/drawing/2014/main" id="{79D4945E-6826-4446-A2BC-2A15E298D1CA}"/>
              </a:ext>
            </a:extLst>
          </p:cNvPr>
          <p:cNvSpPr/>
          <p:nvPr/>
        </p:nvSpPr>
        <p:spPr>
          <a:xfrm>
            <a:off x="6426862" y="538585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miley Face 45">
            <a:extLst>
              <a:ext uri="{FF2B5EF4-FFF2-40B4-BE49-F238E27FC236}">
                <a16:creationId xmlns:a16="http://schemas.microsoft.com/office/drawing/2014/main" id="{BA25FFA7-E299-5249-B198-6EDAA5A8A32B}"/>
              </a:ext>
            </a:extLst>
          </p:cNvPr>
          <p:cNvSpPr/>
          <p:nvPr/>
        </p:nvSpPr>
        <p:spPr>
          <a:xfrm>
            <a:off x="6794725" y="4869452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miley Face 46">
            <a:extLst>
              <a:ext uri="{FF2B5EF4-FFF2-40B4-BE49-F238E27FC236}">
                <a16:creationId xmlns:a16="http://schemas.microsoft.com/office/drawing/2014/main" id="{F21AB6E9-BE8A-7D4B-9380-762B545219CE}"/>
              </a:ext>
            </a:extLst>
          </p:cNvPr>
          <p:cNvSpPr/>
          <p:nvPr/>
        </p:nvSpPr>
        <p:spPr>
          <a:xfrm>
            <a:off x="7415043" y="546958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053D71EC-E2C4-3B43-8ECA-AE3BA53D0C90}"/>
              </a:ext>
            </a:extLst>
          </p:cNvPr>
          <p:cNvSpPr/>
          <p:nvPr/>
        </p:nvSpPr>
        <p:spPr>
          <a:xfrm>
            <a:off x="7366434" y="457508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miley Face 48">
            <a:extLst>
              <a:ext uri="{FF2B5EF4-FFF2-40B4-BE49-F238E27FC236}">
                <a16:creationId xmlns:a16="http://schemas.microsoft.com/office/drawing/2014/main" id="{473A156A-84D8-E44E-9A2C-1A96D562FE1A}"/>
              </a:ext>
            </a:extLst>
          </p:cNvPr>
          <p:cNvSpPr/>
          <p:nvPr/>
        </p:nvSpPr>
        <p:spPr>
          <a:xfrm>
            <a:off x="2453949" y="4097106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25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51A3-4851-9748-9C7D-EF2B18F5B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 a new place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5F9FCA-DCF0-2F48-8B16-C764AB270D8C}"/>
              </a:ext>
            </a:extLst>
          </p:cNvPr>
          <p:cNvSpPr/>
          <p:nvPr/>
        </p:nvSpPr>
        <p:spPr>
          <a:xfrm>
            <a:off x="1587062" y="3268717"/>
            <a:ext cx="2427890" cy="2112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935BDB-1591-1740-9A27-6AC687700956}"/>
              </a:ext>
            </a:extLst>
          </p:cNvPr>
          <p:cNvSpPr/>
          <p:nvPr/>
        </p:nvSpPr>
        <p:spPr>
          <a:xfrm>
            <a:off x="7131268" y="1027906"/>
            <a:ext cx="2427890" cy="21125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3749D9-0710-9E45-819F-33BF8AF60E1D}"/>
              </a:ext>
            </a:extLst>
          </p:cNvPr>
          <p:cNvSpPr/>
          <p:nvPr/>
        </p:nvSpPr>
        <p:spPr>
          <a:xfrm>
            <a:off x="5749160" y="4001294"/>
            <a:ext cx="2427890" cy="21125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3910C67-3898-DD44-B936-98AF514A7815}"/>
                  </a:ext>
                </a:extLst>
              </p:cNvPr>
              <p:cNvSpPr/>
              <p:nvPr/>
            </p:nvSpPr>
            <p:spPr>
              <a:xfrm>
                <a:off x="451945" y="4324661"/>
                <a:ext cx="1135117" cy="10566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10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US" sz="11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f>
                        <m:fPr>
                          <m:ctrlP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1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US" sz="11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f>
                        <m:fPr>
                          <m:ctrlP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11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10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US" sz="11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3910C67-3898-DD44-B936-98AF514A7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45" y="4324661"/>
                <a:ext cx="1135117" cy="10566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C48E014-91E7-3646-B692-329A3B82ACF4}"/>
                  </a:ext>
                </a:extLst>
              </p:cNvPr>
              <p:cNvSpPr/>
              <p:nvPr/>
            </p:nvSpPr>
            <p:spPr>
              <a:xfrm>
                <a:off x="4619298" y="5057238"/>
                <a:ext cx="1135117" cy="10566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10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US" sz="11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f>
                        <m:fPr>
                          <m:ctrlP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1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US" sz="11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f>
                        <m:fPr>
                          <m:ctrlP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11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10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US" sz="11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C48E014-91E7-3646-B692-329A3B82A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298" y="5057238"/>
                <a:ext cx="1135117" cy="10566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78E7854-7C80-8340-89B1-E35CA0DBB096}"/>
                  </a:ext>
                </a:extLst>
              </p:cNvPr>
              <p:cNvSpPr/>
              <p:nvPr/>
            </p:nvSpPr>
            <p:spPr>
              <a:xfrm>
                <a:off x="5996151" y="2083850"/>
                <a:ext cx="1135117" cy="10566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10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US" sz="11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f>
                        <m:fPr>
                          <m:ctrlP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1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1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US" sz="11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1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f>
                        <m:fPr>
                          <m:ctrlP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11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1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10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1100" b="0" i="0" smtClean="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US" sz="11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78E7854-7C80-8340-89B1-E35CA0DBB0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151" y="2083850"/>
                <a:ext cx="1135117" cy="10566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Smiley Face 28">
            <a:extLst>
              <a:ext uri="{FF2B5EF4-FFF2-40B4-BE49-F238E27FC236}">
                <a16:creationId xmlns:a16="http://schemas.microsoft.com/office/drawing/2014/main" id="{E8ED586D-B30F-2B4C-8F39-E8EB8893ABD8}"/>
              </a:ext>
            </a:extLst>
          </p:cNvPr>
          <p:cNvSpPr/>
          <p:nvPr/>
        </p:nvSpPr>
        <p:spPr>
          <a:xfrm>
            <a:off x="1965433" y="169216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3869F895-7924-4A4C-AE27-671ED3DC7030}"/>
              </a:ext>
            </a:extLst>
          </p:cNvPr>
          <p:cNvSpPr/>
          <p:nvPr/>
        </p:nvSpPr>
        <p:spPr>
          <a:xfrm>
            <a:off x="1965432" y="2292655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3D3B1B-10FB-9B4E-BFAD-79CA1B229481}"/>
              </a:ext>
            </a:extLst>
          </p:cNvPr>
          <p:cNvSpPr txBox="1"/>
          <p:nvPr/>
        </p:nvSpPr>
        <p:spPr>
          <a:xfrm>
            <a:off x="2364613" y="2298894"/>
            <a:ext cx="97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F5730D-A279-5E43-9D79-169586B5F21C}"/>
              </a:ext>
            </a:extLst>
          </p:cNvPr>
          <p:cNvSpPr txBox="1"/>
          <p:nvPr/>
        </p:nvSpPr>
        <p:spPr>
          <a:xfrm>
            <a:off x="2334394" y="171451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Susceptible</a:t>
            </a:r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id="{BB1A785A-1D4F-D542-9A84-08C16E7F376F}"/>
              </a:ext>
            </a:extLst>
          </p:cNvPr>
          <p:cNvSpPr/>
          <p:nvPr/>
        </p:nvSpPr>
        <p:spPr>
          <a:xfrm>
            <a:off x="2364613" y="466519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miley Face 33">
            <a:extLst>
              <a:ext uri="{FF2B5EF4-FFF2-40B4-BE49-F238E27FC236}">
                <a16:creationId xmlns:a16="http://schemas.microsoft.com/office/drawing/2014/main" id="{FF25489B-7927-5E4D-87B0-AE88244930EA}"/>
              </a:ext>
            </a:extLst>
          </p:cNvPr>
          <p:cNvSpPr/>
          <p:nvPr/>
        </p:nvSpPr>
        <p:spPr>
          <a:xfrm>
            <a:off x="7366434" y="1803886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miley Face 34">
            <a:extLst>
              <a:ext uri="{FF2B5EF4-FFF2-40B4-BE49-F238E27FC236}">
                <a16:creationId xmlns:a16="http://schemas.microsoft.com/office/drawing/2014/main" id="{ADC3A2FF-4F6A-C14B-8A93-9C40EB9CB72E}"/>
              </a:ext>
            </a:extLst>
          </p:cNvPr>
          <p:cNvSpPr/>
          <p:nvPr/>
        </p:nvSpPr>
        <p:spPr>
          <a:xfrm>
            <a:off x="1865370" y="4011728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miley Face 35">
            <a:extLst>
              <a:ext uri="{FF2B5EF4-FFF2-40B4-BE49-F238E27FC236}">
                <a16:creationId xmlns:a16="http://schemas.microsoft.com/office/drawing/2014/main" id="{9EAA0C08-D98F-2842-8EAB-4AA854B9087A}"/>
              </a:ext>
            </a:extLst>
          </p:cNvPr>
          <p:cNvSpPr/>
          <p:nvPr/>
        </p:nvSpPr>
        <p:spPr>
          <a:xfrm>
            <a:off x="2860126" y="440579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miley Face 36">
            <a:extLst>
              <a:ext uri="{FF2B5EF4-FFF2-40B4-BE49-F238E27FC236}">
                <a16:creationId xmlns:a16="http://schemas.microsoft.com/office/drawing/2014/main" id="{160C562C-AD4D-4941-BEE7-76B7C289A3B6}"/>
              </a:ext>
            </a:extLst>
          </p:cNvPr>
          <p:cNvSpPr/>
          <p:nvPr/>
        </p:nvSpPr>
        <p:spPr>
          <a:xfrm>
            <a:off x="3179163" y="386920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miley Face 37">
            <a:extLst>
              <a:ext uri="{FF2B5EF4-FFF2-40B4-BE49-F238E27FC236}">
                <a16:creationId xmlns:a16="http://schemas.microsoft.com/office/drawing/2014/main" id="{E22024AA-7AF0-6B4E-92A6-61837235A791}"/>
              </a:ext>
            </a:extLst>
          </p:cNvPr>
          <p:cNvSpPr/>
          <p:nvPr/>
        </p:nvSpPr>
        <p:spPr>
          <a:xfrm>
            <a:off x="7330964" y="131511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miley Face 38">
            <a:extLst>
              <a:ext uri="{FF2B5EF4-FFF2-40B4-BE49-F238E27FC236}">
                <a16:creationId xmlns:a16="http://schemas.microsoft.com/office/drawing/2014/main" id="{D4A5206D-724E-8242-891C-DEC83ABE9300}"/>
              </a:ext>
            </a:extLst>
          </p:cNvPr>
          <p:cNvSpPr/>
          <p:nvPr/>
        </p:nvSpPr>
        <p:spPr>
          <a:xfrm>
            <a:off x="7782906" y="1750075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miley Face 39">
            <a:extLst>
              <a:ext uri="{FF2B5EF4-FFF2-40B4-BE49-F238E27FC236}">
                <a16:creationId xmlns:a16="http://schemas.microsoft.com/office/drawing/2014/main" id="{67490ECD-7A75-274D-9DE1-1356D3386DD8}"/>
              </a:ext>
            </a:extLst>
          </p:cNvPr>
          <p:cNvSpPr/>
          <p:nvPr/>
        </p:nvSpPr>
        <p:spPr>
          <a:xfrm>
            <a:off x="7514895" y="236371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miley Face 40">
            <a:extLst>
              <a:ext uri="{FF2B5EF4-FFF2-40B4-BE49-F238E27FC236}">
                <a16:creationId xmlns:a16="http://schemas.microsoft.com/office/drawing/2014/main" id="{4CC604E6-23FC-AB4A-9553-6712B64D8B1B}"/>
              </a:ext>
            </a:extLst>
          </p:cNvPr>
          <p:cNvSpPr/>
          <p:nvPr/>
        </p:nvSpPr>
        <p:spPr>
          <a:xfrm>
            <a:off x="8563301" y="187679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miley Face 41">
            <a:extLst>
              <a:ext uri="{FF2B5EF4-FFF2-40B4-BE49-F238E27FC236}">
                <a16:creationId xmlns:a16="http://schemas.microsoft.com/office/drawing/2014/main" id="{29CF8BFB-BA13-9E44-ACC9-200C7E990EC0}"/>
              </a:ext>
            </a:extLst>
          </p:cNvPr>
          <p:cNvSpPr/>
          <p:nvPr/>
        </p:nvSpPr>
        <p:spPr>
          <a:xfrm>
            <a:off x="8445061" y="137450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miley Face 42">
            <a:extLst>
              <a:ext uri="{FF2B5EF4-FFF2-40B4-BE49-F238E27FC236}">
                <a16:creationId xmlns:a16="http://schemas.microsoft.com/office/drawing/2014/main" id="{6084426E-69D7-1540-A5C3-F2D887D97140}"/>
              </a:ext>
            </a:extLst>
          </p:cNvPr>
          <p:cNvSpPr/>
          <p:nvPr/>
        </p:nvSpPr>
        <p:spPr>
          <a:xfrm>
            <a:off x="6096000" y="438729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miley Face 43">
            <a:extLst>
              <a:ext uri="{FF2B5EF4-FFF2-40B4-BE49-F238E27FC236}">
                <a16:creationId xmlns:a16="http://schemas.microsoft.com/office/drawing/2014/main" id="{D96BB4AF-3B18-9F41-BA73-59FAC511A1FE}"/>
              </a:ext>
            </a:extLst>
          </p:cNvPr>
          <p:cNvSpPr/>
          <p:nvPr/>
        </p:nvSpPr>
        <p:spPr>
          <a:xfrm>
            <a:off x="6963105" y="41368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miley Face 44">
            <a:extLst>
              <a:ext uri="{FF2B5EF4-FFF2-40B4-BE49-F238E27FC236}">
                <a16:creationId xmlns:a16="http://schemas.microsoft.com/office/drawing/2014/main" id="{79D4945E-6826-4446-A2BC-2A15E298D1CA}"/>
              </a:ext>
            </a:extLst>
          </p:cNvPr>
          <p:cNvSpPr/>
          <p:nvPr/>
        </p:nvSpPr>
        <p:spPr>
          <a:xfrm>
            <a:off x="6426862" y="538585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miley Face 45">
            <a:extLst>
              <a:ext uri="{FF2B5EF4-FFF2-40B4-BE49-F238E27FC236}">
                <a16:creationId xmlns:a16="http://schemas.microsoft.com/office/drawing/2014/main" id="{BA25FFA7-E299-5249-B198-6EDAA5A8A32B}"/>
              </a:ext>
            </a:extLst>
          </p:cNvPr>
          <p:cNvSpPr/>
          <p:nvPr/>
        </p:nvSpPr>
        <p:spPr>
          <a:xfrm>
            <a:off x="6794725" y="4869452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miley Face 46">
            <a:extLst>
              <a:ext uri="{FF2B5EF4-FFF2-40B4-BE49-F238E27FC236}">
                <a16:creationId xmlns:a16="http://schemas.microsoft.com/office/drawing/2014/main" id="{F21AB6E9-BE8A-7D4B-9380-762B545219CE}"/>
              </a:ext>
            </a:extLst>
          </p:cNvPr>
          <p:cNvSpPr/>
          <p:nvPr/>
        </p:nvSpPr>
        <p:spPr>
          <a:xfrm>
            <a:off x="7415043" y="546958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053D71EC-E2C4-3B43-8ECA-AE3BA53D0C90}"/>
              </a:ext>
            </a:extLst>
          </p:cNvPr>
          <p:cNvSpPr/>
          <p:nvPr/>
        </p:nvSpPr>
        <p:spPr>
          <a:xfrm>
            <a:off x="7366434" y="457508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miley Face 48">
            <a:extLst>
              <a:ext uri="{FF2B5EF4-FFF2-40B4-BE49-F238E27FC236}">
                <a16:creationId xmlns:a16="http://schemas.microsoft.com/office/drawing/2014/main" id="{473A156A-84D8-E44E-9A2C-1A96D562FE1A}"/>
              </a:ext>
            </a:extLst>
          </p:cNvPr>
          <p:cNvSpPr/>
          <p:nvPr/>
        </p:nvSpPr>
        <p:spPr>
          <a:xfrm>
            <a:off x="2453949" y="4097106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536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7294-831C-D449-BF2A-1E82B8F19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our model for migration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0AD54B-3477-4046-83C5-8BF79821A4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595492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Each population (S/I/R) moves to new patches at a rate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dirty="0"/>
                  <a:t>: Numbers of people, per person, per day moving from patch 1 to patch 2</a:t>
                </a:r>
              </a:p>
              <a:p>
                <a:r>
                  <a:rPr lang="en-US" dirty="0"/>
                  <a:t>Consider movement into as well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 Numbers of people, per person, per day moving from patch 2 to patch 1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0AD54B-3477-4046-83C5-8BF79821A4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595492" cy="4351338"/>
              </a:xfrm>
              <a:blipFill>
                <a:blip r:embed="rId2"/>
                <a:stretch>
                  <a:fillRect l="-1963" t="-2241" r="-2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320E6D-A504-4333-840A-377AE6D3060A}"/>
                  </a:ext>
                </a:extLst>
              </p:cNvPr>
              <p:cNvSpPr txBox="1"/>
              <p:nvPr/>
            </p:nvSpPr>
            <p:spPr>
              <a:xfrm>
                <a:off x="7297110" y="2648823"/>
                <a:ext cx="6094902" cy="26879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320E6D-A504-4333-840A-377AE6D30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110" y="2648823"/>
                <a:ext cx="6094902" cy="26879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730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A5952-27E9-144C-BB7C-779F79B25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population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9008D6-E354-D742-BE0B-85572B25E1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260771" cy="4351338"/>
              </a:xfrm>
            </p:spPr>
            <p:txBody>
              <a:bodyPr/>
              <a:lstStyle/>
              <a:p>
                <a:r>
                  <a:rPr lang="en-US" dirty="0"/>
                  <a:t>Isolated, well-mixed models work well for small communities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: number of infectious contacts by an infectious host per day</a:t>
                </a:r>
              </a:p>
              <a:p>
                <a:pPr lvl="1"/>
                <a:r>
                  <a:rPr lang="en-US" dirty="0"/>
                  <a:t>Assumes the contacts are </a:t>
                </a:r>
                <a:r>
                  <a:rPr lang="en-US" i="1" dirty="0"/>
                  <a:t>possible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fraction of hosts who are susceptible</a:t>
                </a:r>
              </a:p>
              <a:p>
                <a:pPr lvl="1"/>
                <a:r>
                  <a:rPr lang="en-US" dirty="0"/>
                  <a:t>Assumes all susceptible hosts can be contacted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9008D6-E354-D742-BE0B-85572B25E1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260771" cy="4351338"/>
              </a:xfrm>
              <a:blipFill>
                <a:blip r:embed="rId2"/>
                <a:stretch>
                  <a:fillRect l="-157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08943DD-112C-1B4A-B3F4-B0F5E80F81B0}"/>
                  </a:ext>
                </a:extLst>
              </p:cNvPr>
              <p:cNvSpPr/>
              <p:nvPr/>
            </p:nvSpPr>
            <p:spPr>
              <a:xfrm>
                <a:off x="6658099" y="2475019"/>
                <a:ext cx="6096000" cy="289790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US" sz="3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3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f>
                        <m:fPr>
                          <m:ctrlP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US" sz="3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𝐼</m:t>
                      </m:r>
                      <m:f>
                        <m:fPr>
                          <m:ctrlPr>
                            <a:rPr lang="en-US" sz="3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3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US" sz="3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08943DD-112C-1B4A-B3F4-B0F5E80F81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099" y="2475019"/>
                <a:ext cx="6096000" cy="2897909"/>
              </a:xfrm>
              <a:prstGeom prst="rect">
                <a:avLst/>
              </a:prstGeom>
              <a:blipFill>
                <a:blip r:embed="rId3"/>
                <a:stretch>
                  <a:fillRect b="-2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22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9EF74-0F81-8843-80AC-2AF50D82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 a new place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8249E9-E50F-E749-BF50-E3CBF3ECBF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Transmission as usual, but people move in and out (staying in the same class)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8249E9-E50F-E749-BF50-E3CBF3ECBF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865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9EF74-0F81-8843-80AC-2AF50D82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 a new place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8249E9-E50F-E749-BF50-E3CBF3ECBF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Transmission as usual, but people move in and out (staying in the same class)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8249E9-E50F-E749-BF50-E3CBF3ECBF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C5049E2-4FA9-7342-A00A-5D9FFBEBD61D}"/>
              </a:ext>
            </a:extLst>
          </p:cNvPr>
          <p:cNvSpPr/>
          <p:nvPr/>
        </p:nvSpPr>
        <p:spPr>
          <a:xfrm>
            <a:off x="3510455" y="2690648"/>
            <a:ext cx="1103586" cy="738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29722F-506C-8D49-9DAA-0B7BFDD26892}"/>
              </a:ext>
            </a:extLst>
          </p:cNvPr>
          <p:cNvSpPr/>
          <p:nvPr/>
        </p:nvSpPr>
        <p:spPr>
          <a:xfrm>
            <a:off x="4913586" y="2690648"/>
            <a:ext cx="1103586" cy="7383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06A36D-D728-DD45-937C-B331674862EF}"/>
              </a:ext>
            </a:extLst>
          </p:cNvPr>
          <p:cNvCxnSpPr/>
          <p:nvPr/>
        </p:nvCxnSpPr>
        <p:spPr>
          <a:xfrm flipV="1">
            <a:off x="3510455" y="3510455"/>
            <a:ext cx="472966" cy="1387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4971C2-3ACB-7A4D-8651-85380CC344A2}"/>
              </a:ext>
            </a:extLst>
          </p:cNvPr>
          <p:cNvCxnSpPr>
            <a:cxnSpLocks/>
          </p:cNvCxnSpPr>
          <p:nvPr/>
        </p:nvCxnSpPr>
        <p:spPr>
          <a:xfrm flipH="1" flipV="1">
            <a:off x="5538952" y="3510455"/>
            <a:ext cx="346841" cy="1468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8C0CBE2-8C1C-F348-9E2E-945002AF6230}"/>
              </a:ext>
            </a:extLst>
          </p:cNvPr>
          <p:cNvSpPr txBox="1"/>
          <p:nvPr/>
        </p:nvSpPr>
        <p:spPr>
          <a:xfrm>
            <a:off x="2874325" y="4897821"/>
            <a:ext cx="112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Moving 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7BF663-A383-4A45-B1CE-50FF6C1DB3B8}"/>
              </a:ext>
            </a:extLst>
          </p:cNvPr>
          <p:cNvSpPr txBox="1"/>
          <p:nvPr/>
        </p:nvSpPr>
        <p:spPr>
          <a:xfrm>
            <a:off x="5256839" y="5082487"/>
            <a:ext cx="125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Moving 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CCCFF4-DD0B-457E-ADEA-90DFA976128F}"/>
                  </a:ext>
                </a:extLst>
              </p:cNvPr>
              <p:cNvSpPr txBox="1"/>
              <p:nvPr/>
            </p:nvSpPr>
            <p:spPr>
              <a:xfrm>
                <a:off x="709863" y="5735198"/>
                <a:ext cx="10395284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sz="2800" dirty="0"/>
                  <a:t>=.1 means .1 person moves from 2 to 1 per day</a:t>
                </a:r>
              </a:p>
              <a:p>
                <a:r>
                  <a:rPr lang="en-US" sz="2800" dirty="0"/>
                  <a:t>Also means people stay in patch 2 for 1/.1, or 10 days, on average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CCCFF4-DD0B-457E-ADEA-90DFA9761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63" y="5735198"/>
                <a:ext cx="10395284" cy="954107"/>
              </a:xfrm>
              <a:prstGeom prst="rect">
                <a:avLst/>
              </a:prstGeom>
              <a:blipFill>
                <a:blip r:embed="rId3"/>
                <a:stretch>
                  <a:fillRect l="-1172" t="-641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41958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9EF74-0F81-8843-80AC-2AF50D82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 a new place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8249E9-E50F-E749-BF50-E3CBF3ECBF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4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5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450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450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US" sz="45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5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4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sz="4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5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450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450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US" sz="45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sz="4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4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4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5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5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450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450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US" sz="45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5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5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4500" dirty="0"/>
              </a:p>
              <a:p>
                <a:pPr marL="0" indent="0">
                  <a:buNone/>
                </a:pPr>
                <a:endParaRPr lang="en-US" sz="4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450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450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US" sz="45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5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4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45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5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450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450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US" sz="45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sz="45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45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4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5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5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450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sz="4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5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4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450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US" sz="45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5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5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sz="4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5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4500" dirty="0"/>
              </a:p>
              <a:p>
                <a:endParaRPr lang="en-US" dirty="0"/>
              </a:p>
              <a:p>
                <a:r>
                  <a:rPr lang="en-US" sz="3500" dirty="0"/>
                  <a:t>Note movers always stay the same class: I moves to I, R to R, </a:t>
                </a:r>
                <a:r>
                  <a:rPr lang="en-US" sz="3500" dirty="0" err="1"/>
                  <a:t>etc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8249E9-E50F-E749-BF50-E3CBF3ECBF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DC671C8-EBBF-45BA-83D9-043C8592BE6D}"/>
              </a:ext>
            </a:extLst>
          </p:cNvPr>
          <p:cNvSpPr/>
          <p:nvPr/>
        </p:nvSpPr>
        <p:spPr>
          <a:xfrm>
            <a:off x="5983940" y="1907741"/>
            <a:ext cx="844457" cy="4555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B8CA32-B7E7-4455-8459-E53F5354EF4B}"/>
              </a:ext>
            </a:extLst>
          </p:cNvPr>
          <p:cNvSpPr/>
          <p:nvPr/>
        </p:nvSpPr>
        <p:spPr>
          <a:xfrm>
            <a:off x="6828397" y="1897326"/>
            <a:ext cx="844457" cy="4555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032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A1BEC-0BEA-0B41-A39F-85FF100EB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diagram: Migration mobility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FEF1A-5162-8D40-A54E-4F30FA494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92053"/>
            <a:ext cx="10515600" cy="684909"/>
          </a:xfrm>
        </p:spPr>
        <p:txBody>
          <a:bodyPr>
            <a:normAutofit fontScale="92500"/>
          </a:bodyPr>
          <a:lstStyle/>
          <a:p>
            <a:r>
              <a:rPr lang="en-US" dirty="0"/>
              <a:t>People can move between areas, but not change state when moving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3651E3-DFE6-6B4A-A653-06BAF8309F4E}"/>
              </a:ext>
            </a:extLst>
          </p:cNvPr>
          <p:cNvCxnSpPr>
            <a:cxnSpLocks/>
          </p:cNvCxnSpPr>
          <p:nvPr/>
        </p:nvCxnSpPr>
        <p:spPr>
          <a:xfrm>
            <a:off x="4683069" y="2543345"/>
            <a:ext cx="8032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BF489A-FB70-904F-B6AD-E693ACF0EFA5}"/>
              </a:ext>
            </a:extLst>
          </p:cNvPr>
          <p:cNvCxnSpPr>
            <a:cxnSpLocks/>
          </p:cNvCxnSpPr>
          <p:nvPr/>
        </p:nvCxnSpPr>
        <p:spPr>
          <a:xfrm>
            <a:off x="7223538" y="2552223"/>
            <a:ext cx="8148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349B71-0335-294E-8EC3-4D535BC2F8D2}"/>
              </a:ext>
            </a:extLst>
          </p:cNvPr>
          <p:cNvCxnSpPr>
            <a:cxnSpLocks/>
          </p:cNvCxnSpPr>
          <p:nvPr/>
        </p:nvCxnSpPr>
        <p:spPr>
          <a:xfrm>
            <a:off x="4683069" y="4775407"/>
            <a:ext cx="8032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61A93A-1A52-6346-AEB3-F6ED31245191}"/>
              </a:ext>
            </a:extLst>
          </p:cNvPr>
          <p:cNvCxnSpPr>
            <a:cxnSpLocks/>
          </p:cNvCxnSpPr>
          <p:nvPr/>
        </p:nvCxnSpPr>
        <p:spPr>
          <a:xfrm>
            <a:off x="7223538" y="4784285"/>
            <a:ext cx="81482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5116B663-0561-C94B-93D8-9DB0FBF6C411}"/>
              </a:ext>
            </a:extLst>
          </p:cNvPr>
          <p:cNvSpPr/>
          <p:nvPr/>
        </p:nvSpPr>
        <p:spPr>
          <a:xfrm rot="20811516" flipH="1">
            <a:off x="4982841" y="1412425"/>
            <a:ext cx="1462852" cy="735209"/>
          </a:xfrm>
          <a:prstGeom prst="uturnArrow">
            <a:avLst>
              <a:gd name="adj1" fmla="val 8505"/>
              <a:gd name="adj2" fmla="val 17065"/>
              <a:gd name="adj3" fmla="val 18218"/>
              <a:gd name="adj4" fmla="val 75000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5" name="U-Turn Arrow 14">
            <a:extLst>
              <a:ext uri="{FF2B5EF4-FFF2-40B4-BE49-F238E27FC236}">
                <a16:creationId xmlns:a16="http://schemas.microsoft.com/office/drawing/2014/main" id="{98331D91-ABE4-6C45-B322-01D07CE89AA9}"/>
              </a:ext>
            </a:extLst>
          </p:cNvPr>
          <p:cNvSpPr/>
          <p:nvPr/>
        </p:nvSpPr>
        <p:spPr>
          <a:xfrm rot="20811516" flipH="1">
            <a:off x="5016480" y="3665088"/>
            <a:ext cx="1462852" cy="735209"/>
          </a:xfrm>
          <a:prstGeom prst="uturnArrow">
            <a:avLst>
              <a:gd name="adj1" fmla="val 8505"/>
              <a:gd name="adj2" fmla="val 17065"/>
              <a:gd name="adj3" fmla="val 18218"/>
              <a:gd name="adj4" fmla="val 75000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3B939-E2A5-3A4F-BE73-449FB586A669}"/>
              </a:ext>
            </a:extLst>
          </p:cNvPr>
          <p:cNvCxnSpPr>
            <a:cxnSpLocks/>
          </p:cNvCxnSpPr>
          <p:nvPr/>
        </p:nvCxnSpPr>
        <p:spPr>
          <a:xfrm flipV="1">
            <a:off x="3721044" y="3143250"/>
            <a:ext cx="0" cy="10241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CC607E-E6D8-E14C-88CD-FA1253648E17}"/>
              </a:ext>
            </a:extLst>
          </p:cNvPr>
          <p:cNvCxnSpPr>
            <a:cxnSpLocks/>
          </p:cNvCxnSpPr>
          <p:nvPr/>
        </p:nvCxnSpPr>
        <p:spPr>
          <a:xfrm>
            <a:off x="3944882" y="3143250"/>
            <a:ext cx="0" cy="10241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C8EA4A-FD83-BC44-8409-50D84BCEAFD7}"/>
              </a:ext>
            </a:extLst>
          </p:cNvPr>
          <p:cNvCxnSpPr>
            <a:cxnSpLocks/>
          </p:cNvCxnSpPr>
          <p:nvPr/>
        </p:nvCxnSpPr>
        <p:spPr>
          <a:xfrm flipV="1">
            <a:off x="6273744" y="3143250"/>
            <a:ext cx="0" cy="10241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77CE201-3E6A-8349-8D1D-8C762A0EFD87}"/>
              </a:ext>
            </a:extLst>
          </p:cNvPr>
          <p:cNvCxnSpPr>
            <a:cxnSpLocks/>
          </p:cNvCxnSpPr>
          <p:nvPr/>
        </p:nvCxnSpPr>
        <p:spPr>
          <a:xfrm>
            <a:off x="6497582" y="3143250"/>
            <a:ext cx="0" cy="10241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6318CE-755B-364A-9C60-E50C7ADDAF39}"/>
              </a:ext>
            </a:extLst>
          </p:cNvPr>
          <p:cNvCxnSpPr>
            <a:cxnSpLocks/>
          </p:cNvCxnSpPr>
          <p:nvPr/>
        </p:nvCxnSpPr>
        <p:spPr>
          <a:xfrm flipV="1">
            <a:off x="8816919" y="3143250"/>
            <a:ext cx="0" cy="10241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42F358-B128-1546-AA21-19F92A52A763}"/>
              </a:ext>
            </a:extLst>
          </p:cNvPr>
          <p:cNvCxnSpPr>
            <a:cxnSpLocks/>
          </p:cNvCxnSpPr>
          <p:nvPr/>
        </p:nvCxnSpPr>
        <p:spPr>
          <a:xfrm>
            <a:off x="9040757" y="3143250"/>
            <a:ext cx="0" cy="10241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0532F0A-BDA8-D24D-B280-F5F05EB509D6}"/>
                  </a:ext>
                </a:extLst>
              </p:cNvPr>
              <p:cNvSpPr/>
              <p:nvPr/>
            </p:nvSpPr>
            <p:spPr>
              <a:xfrm>
                <a:off x="2853420" y="2062897"/>
                <a:ext cx="1794704" cy="978653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Susceptible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0532F0A-BDA8-D24D-B280-F5F05EB509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420" y="2062897"/>
                <a:ext cx="1794704" cy="978653"/>
              </a:xfrm>
              <a:prstGeom prst="rect">
                <a:avLst/>
              </a:prstGeom>
              <a:blipFill>
                <a:blip r:embed="rId2"/>
                <a:stretch>
                  <a:fillRect l="-2098" r="-5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753C72B-2157-3D47-A9D6-5D5EBBB417D9}"/>
                  </a:ext>
                </a:extLst>
              </p:cNvPr>
              <p:cNvSpPr/>
              <p:nvPr/>
            </p:nvSpPr>
            <p:spPr>
              <a:xfrm>
                <a:off x="8038362" y="2062897"/>
                <a:ext cx="1676445" cy="978652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Recovered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753C72B-2157-3D47-A9D6-5D5EBBB417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362" y="2062897"/>
                <a:ext cx="1676445" cy="978652"/>
              </a:xfrm>
              <a:prstGeom prst="rect">
                <a:avLst/>
              </a:prstGeom>
              <a:blipFill>
                <a:blip r:embed="rId3"/>
                <a:stretch>
                  <a:fillRect l="-1504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57BA400-3543-634A-8A16-09B768F53640}"/>
                  </a:ext>
                </a:extLst>
              </p:cNvPr>
              <p:cNvSpPr/>
              <p:nvPr/>
            </p:nvSpPr>
            <p:spPr>
              <a:xfrm>
                <a:off x="5486346" y="2054019"/>
                <a:ext cx="1637031" cy="978652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Infectious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57BA400-3543-634A-8A16-09B768F536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46" y="2054019"/>
                <a:ext cx="1637031" cy="978652"/>
              </a:xfrm>
              <a:prstGeom prst="rect">
                <a:avLst/>
              </a:prstGeom>
              <a:blipFill>
                <a:blip r:embed="rId4"/>
                <a:stretch>
                  <a:fillRect r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5132A90-20BF-ED43-B46F-73A36B187088}"/>
                  </a:ext>
                </a:extLst>
              </p:cNvPr>
              <p:cNvSpPr/>
              <p:nvPr/>
            </p:nvSpPr>
            <p:spPr>
              <a:xfrm>
                <a:off x="2853420" y="4294959"/>
                <a:ext cx="1794704" cy="978653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Susceptible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5132A90-20BF-ED43-B46F-73A36B187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420" y="4294959"/>
                <a:ext cx="1794704" cy="978653"/>
              </a:xfrm>
              <a:prstGeom prst="rect">
                <a:avLst/>
              </a:prstGeom>
              <a:blipFill>
                <a:blip r:embed="rId5"/>
                <a:stretch>
                  <a:fillRect l="-2098" r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C289AE0-C505-ED47-BFDB-50FF30A2FE5E}"/>
                  </a:ext>
                </a:extLst>
              </p:cNvPr>
              <p:cNvSpPr/>
              <p:nvPr/>
            </p:nvSpPr>
            <p:spPr>
              <a:xfrm>
                <a:off x="8038362" y="4294959"/>
                <a:ext cx="1676445" cy="978652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Recovered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C289AE0-C505-ED47-BFDB-50FF30A2FE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8362" y="4294959"/>
                <a:ext cx="1676445" cy="978652"/>
              </a:xfrm>
              <a:prstGeom prst="rect">
                <a:avLst/>
              </a:prstGeom>
              <a:blipFill>
                <a:blip r:embed="rId6"/>
                <a:stretch>
                  <a:fillRect l="-1504" r="-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711401A-0BF8-8F46-BB4B-16E54571DFA1}"/>
                  </a:ext>
                </a:extLst>
              </p:cNvPr>
              <p:cNvSpPr/>
              <p:nvPr/>
            </p:nvSpPr>
            <p:spPr>
              <a:xfrm>
                <a:off x="5486346" y="4286081"/>
                <a:ext cx="1637031" cy="978652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Infectious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711401A-0BF8-8F46-BB4B-16E54571DF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46" y="4286081"/>
                <a:ext cx="1637031" cy="9786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8611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2B566-5E30-1541-E447-C792744C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499F2-87B2-C62B-C6B1-83D28913F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a theoretical metapopulation model</a:t>
            </a:r>
          </a:p>
          <a:p>
            <a:pPr lvl="1"/>
            <a:r>
              <a:rPr lang="en-US" dirty="0"/>
              <a:t>What happens when you have import/export of infected people?</a:t>
            </a:r>
          </a:p>
        </p:txBody>
      </p:sp>
    </p:spTree>
    <p:extLst>
      <p:ext uri="{BB962C8B-B14F-4D97-AF65-F5344CB8AC3E}">
        <p14:creationId xmlns:p14="http://schemas.microsoft.com/office/powerpoint/2010/main" val="3062252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0090A-58A0-A146-AE63-B8BA2DCFF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reality…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723D1-0641-5041-8D54-EE4F6F322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Risk is highly localized</a:t>
            </a:r>
          </a:p>
          <a:p>
            <a:pPr lvl="1"/>
            <a:r>
              <a:rPr lang="en-US" dirty="0"/>
              <a:t>Some people/animals are much more likely to contact than others</a:t>
            </a:r>
          </a:p>
          <a:p>
            <a:r>
              <a:rPr lang="en-US" dirty="0"/>
              <a:t>Depends on travel</a:t>
            </a:r>
          </a:p>
        </p:txBody>
      </p:sp>
      <p:pic>
        <p:nvPicPr>
          <p:cNvPr id="1026" name="Picture 2" descr="Charts shows Top 10 coronavirus clusters as of June 12, measured via track and trace controls showing South Korea shows the art of cluster control">
            <a:extLst>
              <a:ext uri="{FF2B5EF4-FFF2-40B4-BE49-F238E27FC236}">
                <a16:creationId xmlns:a16="http://schemas.microsoft.com/office/drawing/2014/main" id="{D06FC243-63CC-4A4B-A2D5-5ED81A711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629" y="385907"/>
            <a:ext cx="5469524" cy="334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243A43-BEA5-934A-907C-3084D339B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188" y="3750912"/>
            <a:ext cx="4662405" cy="291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22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37954-9EA6-4DFA-81E1-BC54616E3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1F5D1-1E0E-4F4E-BE5B-D9CDBDCF1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D9B60-1A27-412B-A049-64318B149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421" y="323113"/>
            <a:ext cx="6105679" cy="6380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E1DDDA-7F3E-4488-AF4D-07D77AF19FA3}"/>
              </a:ext>
            </a:extLst>
          </p:cNvPr>
          <p:cNvSpPr txBox="1"/>
          <p:nvPr/>
        </p:nvSpPr>
        <p:spPr>
          <a:xfrm>
            <a:off x="6307173" y="6592211"/>
            <a:ext cx="60932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https://www.nature.com/articles/s41598-019-51564-4/figures/4</a:t>
            </a:r>
          </a:p>
        </p:txBody>
      </p:sp>
      <p:pic>
        <p:nvPicPr>
          <p:cNvPr id="1026" name="Picture 2" descr="In March 2014, an outbreak of Ebola in western Africa quickly escalated into an epidemic, infecting more individuals than all previous outbreaks of the previous 40 years combined.">
            <a:extLst>
              <a:ext uri="{FF2B5EF4-FFF2-40B4-BE49-F238E27FC236}">
                <a16:creationId xmlns:a16="http://schemas.microsoft.com/office/drawing/2014/main" id="{B2095CB1-6991-4078-86EF-7300C0FA2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40"/>
          <a:stretch/>
        </p:blipFill>
        <p:spPr bwMode="auto">
          <a:xfrm>
            <a:off x="421178" y="404896"/>
            <a:ext cx="4473661" cy="608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CB0B33-90E9-49F1-86F8-0BA01B017F31}"/>
              </a:ext>
            </a:extLst>
          </p:cNvPr>
          <p:cNvSpPr txBox="1"/>
          <p:nvPr/>
        </p:nvSpPr>
        <p:spPr>
          <a:xfrm>
            <a:off x="-106278" y="6354375"/>
            <a:ext cx="62022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https://www.nationalgeographic.org/activity/mapping-spread-disease-community/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0E43A3-45D4-4664-A42B-C227DC1F0399}"/>
              </a:ext>
            </a:extLst>
          </p:cNvPr>
          <p:cNvSpPr txBox="1"/>
          <p:nvPr/>
        </p:nvSpPr>
        <p:spPr>
          <a:xfrm>
            <a:off x="1227221" y="49213"/>
            <a:ext cx="223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2014 Ebola outbreak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20166C-3577-40A1-BD40-291910A940EA}"/>
              </a:ext>
            </a:extLst>
          </p:cNvPr>
          <p:cNvSpPr txBox="1"/>
          <p:nvPr/>
        </p:nvSpPr>
        <p:spPr>
          <a:xfrm>
            <a:off x="7972926" y="49213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Malaria in Ecuador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596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0064B-A8C3-3E7D-1B8B-06FC09CDC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DE0F-7CB0-0205-EFD9-D5A8AF51B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59162" cy="4351338"/>
          </a:xfrm>
        </p:spPr>
        <p:txBody>
          <a:bodyPr/>
          <a:lstStyle/>
          <a:p>
            <a:r>
              <a:rPr lang="en-US" dirty="0"/>
              <a:t>How do we incorporate space into our models?</a:t>
            </a:r>
          </a:p>
          <a:p>
            <a:r>
              <a:rPr lang="en-US" dirty="0"/>
              <a:t>When should we?</a:t>
            </a:r>
          </a:p>
          <a:p>
            <a:r>
              <a:rPr lang="en-US" dirty="0"/>
              <a:t>What can we learn from spatial models?</a:t>
            </a:r>
          </a:p>
          <a:p>
            <a:r>
              <a:rPr lang="en-US" dirty="0"/>
              <a:t>What kinds of analyses do people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647E6-A6FC-2F2F-444F-90FF03D09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080" y="1825625"/>
            <a:ext cx="3987574" cy="398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93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78ECD-B618-FCB1-2008-0894E65E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69A56-DF32-8FEA-3ADD-618780C73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in R: Practice with models that utilize space</a:t>
            </a:r>
          </a:p>
          <a:p>
            <a:pPr lvl="1"/>
            <a:r>
              <a:rPr lang="en-US" dirty="0"/>
              <a:t>Perform various analyses (</a:t>
            </a:r>
            <a:r>
              <a:rPr lang="en-US" dirty="0" err="1"/>
              <a:t>ie</a:t>
            </a:r>
            <a:r>
              <a:rPr lang="en-US" dirty="0"/>
              <a:t>. network analysis), work with real-world data</a:t>
            </a:r>
          </a:p>
          <a:p>
            <a:r>
              <a:rPr lang="en-US" dirty="0"/>
              <a:t>Read scientific literature on spatial modeling &amp; discuss</a:t>
            </a:r>
          </a:p>
        </p:txBody>
      </p:sp>
    </p:spTree>
    <p:extLst>
      <p:ext uri="{BB962C8B-B14F-4D97-AF65-F5344CB8AC3E}">
        <p14:creationId xmlns:p14="http://schemas.microsoft.com/office/powerpoint/2010/main" val="1048201392"/>
      </p:ext>
    </p:extLst>
  </p:cSld>
  <p:clrMapOvr>
    <a:masterClrMapping/>
  </p:clrMapOvr>
</p:sld>
</file>

<file path=ppt/theme/theme1.xml><?xml version="1.0" encoding="utf-8"?>
<a:theme xmlns:a="http://schemas.openxmlformats.org/drawingml/2006/main" name="Lectur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theme" id="{AB72DDDC-9FD6-F841-AAB6-D56E0A0EFB1B}" vid="{A1E75BA0-D33C-4041-A9DC-DA74400011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10162</TotalTime>
  <Words>1767</Words>
  <Application>Microsoft Macintosh PowerPoint</Application>
  <PresentationFormat>Widescreen</PresentationFormat>
  <Paragraphs>342</Paragraphs>
  <Slides>54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Cambria Math</vt:lpstr>
      <vt:lpstr>Franklin Gothic Book</vt:lpstr>
      <vt:lpstr>Franklin Gothic Medium</vt:lpstr>
      <vt:lpstr>Gill Sans</vt:lpstr>
      <vt:lpstr>Lecture theme</vt:lpstr>
      <vt:lpstr>Spatial Models</vt:lpstr>
      <vt:lpstr>My details</vt:lpstr>
      <vt:lpstr>PowerPoint Presentation</vt:lpstr>
      <vt:lpstr>PowerPoint Presentation</vt:lpstr>
      <vt:lpstr>Local population modeling</vt:lpstr>
      <vt:lpstr>In reality…</vt:lpstr>
      <vt:lpstr>PowerPoint Presentation</vt:lpstr>
      <vt:lpstr>This week</vt:lpstr>
      <vt:lpstr>This week</vt:lpstr>
      <vt:lpstr>Rough agenda</vt:lpstr>
      <vt:lpstr>PowerPoint Presentation</vt:lpstr>
      <vt:lpstr>Global air network: 1933</vt:lpstr>
      <vt:lpstr>Global air network: Today</vt:lpstr>
      <vt:lpstr>Host movement</vt:lpstr>
      <vt:lpstr>Variance in human mobility</vt:lpstr>
      <vt:lpstr>Mobility patterns are important across scales</vt:lpstr>
      <vt:lpstr>Mobility affects exposure to infectious disease, and in other settings: Incidence rates</vt:lpstr>
      <vt:lpstr>Mobility affects exposure to infectious disease, and in other settings: Incidence rates</vt:lpstr>
      <vt:lpstr>Mobility affects malaria transmission further afield</vt:lpstr>
      <vt:lpstr>Mobility and malaria</vt:lpstr>
      <vt:lpstr>Mobility and malaria</vt:lpstr>
      <vt:lpstr>Mobility and malaria</vt:lpstr>
      <vt:lpstr>Mobility and malaria</vt:lpstr>
      <vt:lpstr>Mobility and malaria</vt:lpstr>
      <vt:lpstr>Human mobility and control</vt:lpstr>
      <vt:lpstr>Human mobility and control</vt:lpstr>
      <vt:lpstr>Possible interventions</vt:lpstr>
      <vt:lpstr>An example: Ugandan Highlands</vt:lpstr>
      <vt:lpstr>Human mobility, infectious disease, and spatial disease modeling</vt:lpstr>
      <vt:lpstr>How can we account for space and mobility?</vt:lpstr>
      <vt:lpstr>PowerPoint Presentation</vt:lpstr>
      <vt:lpstr>How do we model space?</vt:lpstr>
      <vt:lpstr>Cross-community transmission</vt:lpstr>
      <vt:lpstr>Cross-community transmission</vt:lpstr>
      <vt:lpstr>PowerPoint Presentation</vt:lpstr>
      <vt:lpstr>PowerPoint Presentation</vt:lpstr>
      <vt:lpstr>PowerPoint Presentation</vt:lpstr>
      <vt:lpstr>PowerPoint Presentation</vt:lpstr>
      <vt:lpstr>Types of mobility</vt:lpstr>
      <vt:lpstr>Mobility</vt:lpstr>
      <vt:lpstr>PowerPoint Presentation</vt:lpstr>
      <vt:lpstr>How do we classify it for modeling?</vt:lpstr>
      <vt:lpstr>Moving to a new place</vt:lpstr>
      <vt:lpstr>Moving to a new place</vt:lpstr>
      <vt:lpstr>Moving to a new place</vt:lpstr>
      <vt:lpstr>Moving to a new place</vt:lpstr>
      <vt:lpstr>Moving to a new place</vt:lpstr>
      <vt:lpstr>Moving to a new place</vt:lpstr>
      <vt:lpstr>Modifying our model for migration</vt:lpstr>
      <vt:lpstr>Moving to a new place</vt:lpstr>
      <vt:lpstr>Moving to a new place</vt:lpstr>
      <vt:lpstr>Moving to a new place</vt:lpstr>
      <vt:lpstr>Flow diagram: Migration mobility</vt:lpstr>
      <vt:lpstr>Worksheet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Models</dc:title>
  <dc:creator>Ruktanonchai, Nick</dc:creator>
  <cp:lastModifiedBy>Ruktanonchai, Nick</cp:lastModifiedBy>
  <cp:revision>41</cp:revision>
  <dcterms:created xsi:type="dcterms:W3CDTF">2021-04-06T16:03:24Z</dcterms:created>
  <dcterms:modified xsi:type="dcterms:W3CDTF">2024-04-01T09:56:36Z</dcterms:modified>
</cp:coreProperties>
</file>